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26"/>
  </p:notesMasterIdLst>
  <p:sldIdLst>
    <p:sldId id="256" r:id="rId2"/>
    <p:sldId id="257" r:id="rId3"/>
    <p:sldId id="261" r:id="rId4"/>
    <p:sldId id="285" r:id="rId5"/>
    <p:sldId id="263" r:id="rId6"/>
    <p:sldId id="258" r:id="rId7"/>
    <p:sldId id="287" r:id="rId8"/>
    <p:sldId id="264" r:id="rId9"/>
    <p:sldId id="269" r:id="rId10"/>
    <p:sldId id="270" r:id="rId11"/>
    <p:sldId id="266" r:id="rId12"/>
    <p:sldId id="284" r:id="rId13"/>
    <p:sldId id="272" r:id="rId14"/>
    <p:sldId id="273" r:id="rId15"/>
    <p:sldId id="277" r:id="rId16"/>
    <p:sldId id="267" r:id="rId17"/>
    <p:sldId id="278" r:id="rId18"/>
    <p:sldId id="279" r:id="rId19"/>
    <p:sldId id="280" r:id="rId20"/>
    <p:sldId id="276" r:id="rId21"/>
    <p:sldId id="283" r:id="rId22"/>
    <p:sldId id="281" r:id="rId23"/>
    <p:sldId id="288" r:id="rId24"/>
    <p:sldId id="282"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91" autoAdjust="0"/>
    <p:restoredTop sz="94660"/>
  </p:normalViewPr>
  <p:slideViewPr>
    <p:cSldViewPr snapToGrid="0">
      <p:cViewPr varScale="1">
        <p:scale>
          <a:sx n="74" d="100"/>
          <a:sy n="74" d="100"/>
        </p:scale>
        <p:origin x="61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file:///E:\Aser\ASER%202012\DATA\DB-2012\For%20Report%20Cards\National\ASER%202012-3-Enrollment%20Data%20National%20ver22Dec-A.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4232373095870787"/>
          <c:y val="0.21042587418508171"/>
          <c:w val="0.81402532031726649"/>
          <c:h val="0.66001820336974026"/>
        </c:manualLayout>
      </c:layout>
      <c:lineChart>
        <c:grouping val="standard"/>
        <c:varyColors val="0"/>
        <c:ser>
          <c:idx val="0"/>
          <c:order val="0"/>
          <c:tx>
            <c:strRef>
              <c:f>'Pre Graph 1'!$S$4</c:f>
              <c:strCache>
                <c:ptCount val="1"/>
                <c:pt idx="0">
                  <c:v>2011</c:v>
                </c:pt>
              </c:strCache>
            </c:strRef>
          </c:tx>
          <c:dLbls>
            <c:dLbl>
              <c:idx val="1"/>
              <c:layout>
                <c:manualLayout>
                  <c:x val="-4.0023900886954872E-2"/>
                  <c:y val="-3.3353240227894612E-2"/>
                </c:manualLayout>
              </c:layout>
              <c:dLblPos val="b"/>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dLblPos val="b"/>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'Pre Graph 1'!$T$3:$V$3</c:f>
              <c:strCache>
                <c:ptCount val="3"/>
                <c:pt idx="0">
                  <c:v>Age 3</c:v>
                </c:pt>
                <c:pt idx="1">
                  <c:v>Age 4</c:v>
                </c:pt>
                <c:pt idx="2">
                  <c:v>Age 5</c:v>
                </c:pt>
              </c:strCache>
            </c:strRef>
          </c:cat>
          <c:val>
            <c:numRef>
              <c:f>'Pre Graph 1'!$T$4:$V$4</c:f>
              <c:numCache>
                <c:formatCode>0</c:formatCode>
                <c:ptCount val="3"/>
                <c:pt idx="0">
                  <c:v>86.5</c:v>
                </c:pt>
                <c:pt idx="1">
                  <c:v>62.6</c:v>
                </c:pt>
                <c:pt idx="2">
                  <c:v>32.300000000000004</c:v>
                </c:pt>
              </c:numCache>
            </c:numRef>
          </c:val>
          <c:smooth val="0"/>
        </c:ser>
        <c:ser>
          <c:idx val="1"/>
          <c:order val="1"/>
          <c:tx>
            <c:strRef>
              <c:f>'Pre Graph 1'!$S$5</c:f>
              <c:strCache>
                <c:ptCount val="1"/>
                <c:pt idx="0">
                  <c:v>2012</c:v>
                </c:pt>
              </c:strCache>
            </c:strRef>
          </c:tx>
          <c:dLbls>
            <c:spPr>
              <a:noFill/>
              <a:ln>
                <a:noFill/>
              </a:ln>
              <a:effectLst/>
            </c:spPr>
            <c:dLblPos val="t"/>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'Pre Graph 1'!$T$3:$V$3</c:f>
              <c:strCache>
                <c:ptCount val="3"/>
                <c:pt idx="0">
                  <c:v>Age 3</c:v>
                </c:pt>
                <c:pt idx="1">
                  <c:v>Age 4</c:v>
                </c:pt>
                <c:pt idx="2">
                  <c:v>Age 5</c:v>
                </c:pt>
              </c:strCache>
            </c:strRef>
          </c:cat>
          <c:val>
            <c:numRef>
              <c:f>'Pre Graph 1'!$T$5:$V$5</c:f>
              <c:numCache>
                <c:formatCode>0</c:formatCode>
                <c:ptCount val="3"/>
                <c:pt idx="0">
                  <c:v>90.8</c:v>
                </c:pt>
                <c:pt idx="1">
                  <c:v>67.7</c:v>
                </c:pt>
                <c:pt idx="2">
                  <c:v>38.1</c:v>
                </c:pt>
              </c:numCache>
            </c:numRef>
          </c:val>
          <c:smooth val="0"/>
        </c:ser>
        <c:dLbls>
          <c:showLegendKey val="0"/>
          <c:showVal val="0"/>
          <c:showCatName val="0"/>
          <c:showSerName val="0"/>
          <c:showPercent val="0"/>
          <c:showBubbleSize val="0"/>
        </c:dLbls>
        <c:marker val="1"/>
        <c:smooth val="0"/>
        <c:axId val="915714624"/>
        <c:axId val="915697824"/>
      </c:lineChart>
      <c:catAx>
        <c:axId val="915714624"/>
        <c:scaling>
          <c:orientation val="minMax"/>
        </c:scaling>
        <c:delete val="0"/>
        <c:axPos val="b"/>
        <c:numFmt formatCode="General" sourceLinked="1"/>
        <c:majorTickMark val="out"/>
        <c:minorTickMark val="none"/>
        <c:tickLblPos val="nextTo"/>
        <c:crossAx val="915697824"/>
        <c:crosses val="autoZero"/>
        <c:auto val="1"/>
        <c:lblAlgn val="ctr"/>
        <c:lblOffset val="100"/>
        <c:noMultiLvlLbl val="0"/>
      </c:catAx>
      <c:valAx>
        <c:axId val="915697824"/>
        <c:scaling>
          <c:orientation val="minMax"/>
          <c:max val="100"/>
        </c:scaling>
        <c:delete val="0"/>
        <c:axPos val="l"/>
        <c:majorGridlines/>
        <c:title>
          <c:tx>
            <c:rich>
              <a:bodyPr rot="-5400000" vert="horz"/>
              <a:lstStyle/>
              <a:p>
                <a:pPr>
                  <a:defRPr/>
                </a:pPr>
                <a:r>
                  <a:rPr lang="en-US"/>
                  <a:t>% Children</a:t>
                </a:r>
              </a:p>
            </c:rich>
          </c:tx>
          <c:layout>
            <c:manualLayout>
              <c:xMode val="edge"/>
              <c:yMode val="edge"/>
              <c:x val="8.0047801773909747E-3"/>
              <c:y val="0.44501889053992105"/>
            </c:manualLayout>
          </c:layout>
          <c:overlay val="0"/>
        </c:title>
        <c:numFmt formatCode="0" sourceLinked="0"/>
        <c:majorTickMark val="out"/>
        <c:minorTickMark val="none"/>
        <c:tickLblPos val="nextTo"/>
        <c:spPr>
          <a:ln>
            <a:noFill/>
          </a:ln>
        </c:spPr>
        <c:crossAx val="915714624"/>
        <c:crosses val="autoZero"/>
        <c:crossBetween val="between"/>
        <c:majorUnit val="20"/>
      </c:valAx>
    </c:plotArea>
    <c:legend>
      <c:legendPos val="t"/>
      <c:layout>
        <c:manualLayout>
          <c:xMode val="edge"/>
          <c:yMode val="edge"/>
          <c:x val="0.22105706137694325"/>
          <c:y val="8.1519769706206141E-2"/>
          <c:w val="0.64157230346206728"/>
          <c:h val="8.2475503062117192E-2"/>
        </c:manualLayout>
      </c:layout>
      <c:overlay val="0"/>
    </c:legend>
    <c:plotVisOnly val="1"/>
    <c:dispBlanksAs val="gap"/>
    <c:showDLblsOverMax val="0"/>
  </c:chart>
  <c:spPr>
    <a:ln>
      <a:noFill/>
    </a:ln>
  </c:spPr>
  <c:txPr>
    <a:bodyPr/>
    <a:lstStyle/>
    <a:p>
      <a:pPr>
        <a:defRPr sz="1800" b="0">
          <a:latin typeface="+mj-lt"/>
          <a:cs typeface="Arial" pitchFamily="34" charset="0"/>
        </a:defRPr>
      </a:pPr>
      <a:endParaRPr lang="en-US"/>
    </a:p>
  </c:txPr>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5EBDDF-8F10-43F0-BF69-304C7C12FCF8}" type="doc">
      <dgm:prSet loTypeId="urn:microsoft.com/office/officeart/2005/8/layout/hProcess3" loCatId="process" qsTypeId="urn:microsoft.com/office/officeart/2005/8/quickstyle/simple1" qsCatId="simple" csTypeId="urn:microsoft.com/office/officeart/2005/8/colors/accent3_4" csCatId="accent3" phldr="1"/>
      <dgm:spPr/>
    </dgm:pt>
    <dgm:pt modelId="{407B213E-9507-4DCA-90F6-3F997E33E502}">
      <dgm:prSet phldrT="[Text]" custT="1"/>
      <dgm:spPr>
        <a:xfrm>
          <a:off x="102955" y="143827"/>
          <a:ext cx="1045759" cy="255269"/>
        </a:xfrm>
        <a:noFill/>
        <a:ln>
          <a:noFill/>
        </a:ln>
        <a:effectLst/>
      </dgm:spPr>
      <dgm:t>
        <a:bodyPr/>
        <a:lstStyle/>
        <a:p>
          <a:r>
            <a:rPr lang="en-US" sz="1100" b="1" dirty="0">
              <a:solidFill>
                <a:sysClr val="window" lastClr="FFFFFF"/>
              </a:solidFill>
              <a:latin typeface="Times New Roman" pitchFamily="18" charset="0"/>
              <a:ea typeface="+mn-ea"/>
              <a:cs typeface="Times New Roman" pitchFamily="18" charset="0"/>
            </a:rPr>
            <a:t>Policy Action  1</a:t>
          </a:r>
        </a:p>
      </dgm:t>
    </dgm:pt>
    <dgm:pt modelId="{104E3467-5936-4A7F-A1FB-4FCD412803B3}" type="parTrans" cxnId="{CCD9046C-E6EE-4506-A60C-DEAC5DE2030C}">
      <dgm:prSet/>
      <dgm:spPr/>
      <dgm:t>
        <a:bodyPr/>
        <a:lstStyle/>
        <a:p>
          <a:endParaRPr lang="en-US"/>
        </a:p>
      </dgm:t>
    </dgm:pt>
    <dgm:pt modelId="{60B47146-D270-4E8E-910C-61630AA753D4}" type="sibTrans" cxnId="{CCD9046C-E6EE-4506-A60C-DEAC5DE2030C}">
      <dgm:prSet/>
      <dgm:spPr/>
      <dgm:t>
        <a:bodyPr/>
        <a:lstStyle/>
        <a:p>
          <a:endParaRPr lang="en-US"/>
        </a:p>
      </dgm:t>
    </dgm:pt>
    <dgm:pt modelId="{FB6C358D-9F65-4D87-A3EA-106094A502CF}" type="pres">
      <dgm:prSet presAssocID="{125EBDDF-8F10-43F0-BF69-304C7C12FCF8}" presName="Name0" presStyleCnt="0">
        <dgm:presLayoutVars>
          <dgm:dir/>
          <dgm:animLvl val="lvl"/>
          <dgm:resizeHandles val="exact"/>
        </dgm:presLayoutVars>
      </dgm:prSet>
      <dgm:spPr/>
    </dgm:pt>
    <dgm:pt modelId="{ABB8311A-EA0E-48EE-84DE-5BF2291201F7}" type="pres">
      <dgm:prSet presAssocID="{125EBDDF-8F10-43F0-BF69-304C7C12FCF8}" presName="dummy" presStyleCnt="0"/>
      <dgm:spPr/>
    </dgm:pt>
    <dgm:pt modelId="{AE162202-C7C7-44D6-A5E5-A1A0EDB4ACC1}" type="pres">
      <dgm:prSet presAssocID="{125EBDDF-8F10-43F0-BF69-304C7C12FCF8}" presName="linH" presStyleCnt="0"/>
      <dgm:spPr/>
    </dgm:pt>
    <dgm:pt modelId="{7C6F97DC-4F75-4381-A725-292B6C55CD9E}" type="pres">
      <dgm:prSet presAssocID="{125EBDDF-8F10-43F0-BF69-304C7C12FCF8}" presName="padding1" presStyleCnt="0"/>
      <dgm:spPr/>
    </dgm:pt>
    <dgm:pt modelId="{E3C74911-F943-4AD6-8AC2-B49E3A4C2813}" type="pres">
      <dgm:prSet presAssocID="{407B213E-9507-4DCA-90F6-3F997E33E502}" presName="linV" presStyleCnt="0"/>
      <dgm:spPr/>
    </dgm:pt>
    <dgm:pt modelId="{922774CF-117A-42F2-A073-DC4F683EEB8C}" type="pres">
      <dgm:prSet presAssocID="{407B213E-9507-4DCA-90F6-3F997E33E502}" presName="spVertical1" presStyleCnt="0"/>
      <dgm:spPr/>
    </dgm:pt>
    <dgm:pt modelId="{BF6EA1F3-6CAA-4029-9680-886F8BEF45F5}" type="pres">
      <dgm:prSet presAssocID="{407B213E-9507-4DCA-90F6-3F997E33E502}" presName="parTx" presStyleLbl="revTx" presStyleIdx="0" presStyleCnt="1">
        <dgm:presLayoutVars>
          <dgm:chMax val="0"/>
          <dgm:chPref val="0"/>
          <dgm:bulletEnabled val="1"/>
        </dgm:presLayoutVars>
      </dgm:prSet>
      <dgm:spPr>
        <a:prstGeom prst="rect">
          <a:avLst/>
        </a:prstGeom>
      </dgm:spPr>
      <dgm:t>
        <a:bodyPr/>
        <a:lstStyle/>
        <a:p>
          <a:endParaRPr lang="en-US"/>
        </a:p>
      </dgm:t>
    </dgm:pt>
    <dgm:pt modelId="{A5BCB338-15F9-4EB5-8C1D-633CD8E2BED5}" type="pres">
      <dgm:prSet presAssocID="{407B213E-9507-4DCA-90F6-3F997E33E502}" presName="spVertical2" presStyleCnt="0"/>
      <dgm:spPr/>
    </dgm:pt>
    <dgm:pt modelId="{1C4FD613-45B0-48F1-B860-08640585C670}" type="pres">
      <dgm:prSet presAssocID="{407B213E-9507-4DCA-90F6-3F997E33E502}" presName="spVertical3" presStyleCnt="0"/>
      <dgm:spPr/>
    </dgm:pt>
    <dgm:pt modelId="{01A8D66F-831E-47CC-9BEF-2DA8A23020A8}" type="pres">
      <dgm:prSet presAssocID="{125EBDDF-8F10-43F0-BF69-304C7C12FCF8}" presName="padding2" presStyleCnt="0"/>
      <dgm:spPr/>
    </dgm:pt>
    <dgm:pt modelId="{5582DB2C-6831-4A50-8B7D-9467425C4E04}" type="pres">
      <dgm:prSet presAssocID="{125EBDDF-8F10-43F0-BF69-304C7C12FCF8}" presName="negArrow" presStyleCnt="0"/>
      <dgm:spPr/>
    </dgm:pt>
    <dgm:pt modelId="{A80205E2-8541-4570-8F4B-702A26643BAC}" type="pres">
      <dgm:prSet presAssocID="{125EBDDF-8F10-43F0-BF69-304C7C12FCF8}" presName="backgroundArrow" presStyleLbl="node1" presStyleIdx="0" presStyleCnt="1" custLinFactNeighborX="-57534" custLinFactNeighborY="18645"/>
      <dgm:spPr>
        <a:xfrm>
          <a:off x="0" y="16192"/>
          <a:ext cx="1276349" cy="510539"/>
        </a:xfrm>
        <a:prstGeom prst="rightArrow">
          <a:avLst/>
        </a:prstGeom>
        <a:solidFill>
          <a:srgbClr val="9BBB59">
            <a:shade val="50000"/>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endParaRPr lang="en-US"/>
        </a:p>
      </dgm:t>
    </dgm:pt>
  </dgm:ptLst>
  <dgm:cxnLst>
    <dgm:cxn modelId="{2FC1D8DD-E072-49ED-B11C-C1BFEFA33927}" type="presOf" srcId="{125EBDDF-8F10-43F0-BF69-304C7C12FCF8}" destId="{FB6C358D-9F65-4D87-A3EA-106094A502CF}" srcOrd="0" destOrd="0" presId="urn:microsoft.com/office/officeart/2005/8/layout/hProcess3"/>
    <dgm:cxn modelId="{CCD9046C-E6EE-4506-A60C-DEAC5DE2030C}" srcId="{125EBDDF-8F10-43F0-BF69-304C7C12FCF8}" destId="{407B213E-9507-4DCA-90F6-3F997E33E502}" srcOrd="0" destOrd="0" parTransId="{104E3467-5936-4A7F-A1FB-4FCD412803B3}" sibTransId="{60B47146-D270-4E8E-910C-61630AA753D4}"/>
    <dgm:cxn modelId="{574FAD2D-2393-430A-A564-85FEDB876D48}" type="presOf" srcId="{407B213E-9507-4DCA-90F6-3F997E33E502}" destId="{BF6EA1F3-6CAA-4029-9680-886F8BEF45F5}" srcOrd="0" destOrd="0" presId="urn:microsoft.com/office/officeart/2005/8/layout/hProcess3"/>
    <dgm:cxn modelId="{45F6155B-9732-4518-A29F-2E100497181B}" type="presParOf" srcId="{FB6C358D-9F65-4D87-A3EA-106094A502CF}" destId="{ABB8311A-EA0E-48EE-84DE-5BF2291201F7}" srcOrd="0" destOrd="0" presId="urn:microsoft.com/office/officeart/2005/8/layout/hProcess3"/>
    <dgm:cxn modelId="{99778307-2413-4C40-800C-428A2F5C0533}" type="presParOf" srcId="{FB6C358D-9F65-4D87-A3EA-106094A502CF}" destId="{AE162202-C7C7-44D6-A5E5-A1A0EDB4ACC1}" srcOrd="1" destOrd="0" presId="urn:microsoft.com/office/officeart/2005/8/layout/hProcess3"/>
    <dgm:cxn modelId="{ED5E9D7D-2A32-44B4-A9E4-51CD060BA846}" type="presParOf" srcId="{AE162202-C7C7-44D6-A5E5-A1A0EDB4ACC1}" destId="{7C6F97DC-4F75-4381-A725-292B6C55CD9E}" srcOrd="0" destOrd="0" presId="urn:microsoft.com/office/officeart/2005/8/layout/hProcess3"/>
    <dgm:cxn modelId="{F4F84B9C-2B58-4059-B045-B7777831F182}" type="presParOf" srcId="{AE162202-C7C7-44D6-A5E5-A1A0EDB4ACC1}" destId="{E3C74911-F943-4AD6-8AC2-B49E3A4C2813}" srcOrd="1" destOrd="0" presId="urn:microsoft.com/office/officeart/2005/8/layout/hProcess3"/>
    <dgm:cxn modelId="{EAF94B31-B7CC-46C8-936C-99DDC96D4220}" type="presParOf" srcId="{E3C74911-F943-4AD6-8AC2-B49E3A4C2813}" destId="{922774CF-117A-42F2-A073-DC4F683EEB8C}" srcOrd="0" destOrd="0" presId="urn:microsoft.com/office/officeart/2005/8/layout/hProcess3"/>
    <dgm:cxn modelId="{DB9FDFF3-F05A-4982-AE5A-52A9E2C5C4DB}" type="presParOf" srcId="{E3C74911-F943-4AD6-8AC2-B49E3A4C2813}" destId="{BF6EA1F3-6CAA-4029-9680-886F8BEF45F5}" srcOrd="1" destOrd="0" presId="urn:microsoft.com/office/officeart/2005/8/layout/hProcess3"/>
    <dgm:cxn modelId="{D886FA33-F33A-426E-A845-4897A4381021}" type="presParOf" srcId="{E3C74911-F943-4AD6-8AC2-B49E3A4C2813}" destId="{A5BCB338-15F9-4EB5-8C1D-633CD8E2BED5}" srcOrd="2" destOrd="0" presId="urn:microsoft.com/office/officeart/2005/8/layout/hProcess3"/>
    <dgm:cxn modelId="{59236425-4F8F-4D29-BEBE-97F6AC0ECB48}" type="presParOf" srcId="{E3C74911-F943-4AD6-8AC2-B49E3A4C2813}" destId="{1C4FD613-45B0-48F1-B860-08640585C670}" srcOrd="3" destOrd="0" presId="urn:microsoft.com/office/officeart/2005/8/layout/hProcess3"/>
    <dgm:cxn modelId="{1318F9F4-1B61-4E15-94D7-CA8FAFB7E342}" type="presParOf" srcId="{AE162202-C7C7-44D6-A5E5-A1A0EDB4ACC1}" destId="{01A8D66F-831E-47CC-9BEF-2DA8A23020A8}" srcOrd="2" destOrd="0" presId="urn:microsoft.com/office/officeart/2005/8/layout/hProcess3"/>
    <dgm:cxn modelId="{CADCC49E-3316-409B-A672-01372A4F2749}" type="presParOf" srcId="{AE162202-C7C7-44D6-A5E5-A1A0EDB4ACC1}" destId="{5582DB2C-6831-4A50-8B7D-9467425C4E04}" srcOrd="3" destOrd="0" presId="urn:microsoft.com/office/officeart/2005/8/layout/hProcess3"/>
    <dgm:cxn modelId="{05ABFC6C-A249-434F-9490-4F3B24D47513}" type="presParOf" srcId="{AE162202-C7C7-44D6-A5E5-A1A0EDB4ACC1}" destId="{A80205E2-8541-4570-8F4B-702A26643BAC}" srcOrd="4" destOrd="0" presId="urn:microsoft.com/office/officeart/2005/8/layout/h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25EBDDF-8F10-43F0-BF69-304C7C12FCF8}" type="doc">
      <dgm:prSet loTypeId="urn:microsoft.com/office/officeart/2005/8/layout/hProcess3" loCatId="process" qsTypeId="urn:microsoft.com/office/officeart/2005/8/quickstyle/simple1" qsCatId="simple" csTypeId="urn:microsoft.com/office/officeart/2005/8/colors/accent3_4" csCatId="accent3" phldr="1"/>
      <dgm:spPr/>
    </dgm:pt>
    <dgm:pt modelId="{407B213E-9507-4DCA-90F6-3F997E33E502}">
      <dgm:prSet phldrT="[Text]" custT="1"/>
      <dgm:spPr>
        <a:xfrm>
          <a:off x="102955" y="143827"/>
          <a:ext cx="1045759" cy="255269"/>
        </a:xfrm>
        <a:noFill/>
        <a:ln>
          <a:noFill/>
        </a:ln>
        <a:effectLst/>
      </dgm:spPr>
      <dgm:t>
        <a:bodyPr/>
        <a:lstStyle/>
        <a:p>
          <a:r>
            <a:rPr lang="en-US" sz="1100" b="1">
              <a:solidFill>
                <a:sysClr val="window" lastClr="FFFFFF"/>
              </a:solidFill>
              <a:latin typeface="Times New Roman" pitchFamily="18" charset="0"/>
              <a:ea typeface="+mn-ea"/>
              <a:cs typeface="Times New Roman" pitchFamily="18" charset="0"/>
            </a:rPr>
            <a:t>Policy Action  2</a:t>
          </a:r>
        </a:p>
      </dgm:t>
    </dgm:pt>
    <dgm:pt modelId="{104E3467-5936-4A7F-A1FB-4FCD412803B3}" type="parTrans" cxnId="{CCD9046C-E6EE-4506-A60C-DEAC5DE2030C}">
      <dgm:prSet/>
      <dgm:spPr/>
      <dgm:t>
        <a:bodyPr/>
        <a:lstStyle/>
        <a:p>
          <a:endParaRPr lang="en-US"/>
        </a:p>
      </dgm:t>
    </dgm:pt>
    <dgm:pt modelId="{60B47146-D270-4E8E-910C-61630AA753D4}" type="sibTrans" cxnId="{CCD9046C-E6EE-4506-A60C-DEAC5DE2030C}">
      <dgm:prSet/>
      <dgm:spPr/>
      <dgm:t>
        <a:bodyPr/>
        <a:lstStyle/>
        <a:p>
          <a:endParaRPr lang="en-US"/>
        </a:p>
      </dgm:t>
    </dgm:pt>
    <dgm:pt modelId="{FB6C358D-9F65-4D87-A3EA-106094A502CF}" type="pres">
      <dgm:prSet presAssocID="{125EBDDF-8F10-43F0-BF69-304C7C12FCF8}" presName="Name0" presStyleCnt="0">
        <dgm:presLayoutVars>
          <dgm:dir/>
          <dgm:animLvl val="lvl"/>
          <dgm:resizeHandles val="exact"/>
        </dgm:presLayoutVars>
      </dgm:prSet>
      <dgm:spPr/>
    </dgm:pt>
    <dgm:pt modelId="{ABB8311A-EA0E-48EE-84DE-5BF2291201F7}" type="pres">
      <dgm:prSet presAssocID="{125EBDDF-8F10-43F0-BF69-304C7C12FCF8}" presName="dummy" presStyleCnt="0"/>
      <dgm:spPr/>
    </dgm:pt>
    <dgm:pt modelId="{AE162202-C7C7-44D6-A5E5-A1A0EDB4ACC1}" type="pres">
      <dgm:prSet presAssocID="{125EBDDF-8F10-43F0-BF69-304C7C12FCF8}" presName="linH" presStyleCnt="0"/>
      <dgm:spPr/>
    </dgm:pt>
    <dgm:pt modelId="{7C6F97DC-4F75-4381-A725-292B6C55CD9E}" type="pres">
      <dgm:prSet presAssocID="{125EBDDF-8F10-43F0-BF69-304C7C12FCF8}" presName="padding1" presStyleCnt="0"/>
      <dgm:spPr/>
    </dgm:pt>
    <dgm:pt modelId="{E3C74911-F943-4AD6-8AC2-B49E3A4C2813}" type="pres">
      <dgm:prSet presAssocID="{407B213E-9507-4DCA-90F6-3F997E33E502}" presName="linV" presStyleCnt="0"/>
      <dgm:spPr/>
    </dgm:pt>
    <dgm:pt modelId="{922774CF-117A-42F2-A073-DC4F683EEB8C}" type="pres">
      <dgm:prSet presAssocID="{407B213E-9507-4DCA-90F6-3F997E33E502}" presName="spVertical1" presStyleCnt="0"/>
      <dgm:spPr/>
    </dgm:pt>
    <dgm:pt modelId="{BF6EA1F3-6CAA-4029-9680-886F8BEF45F5}" type="pres">
      <dgm:prSet presAssocID="{407B213E-9507-4DCA-90F6-3F997E33E502}" presName="parTx" presStyleLbl="revTx" presStyleIdx="0" presStyleCnt="1">
        <dgm:presLayoutVars>
          <dgm:chMax val="0"/>
          <dgm:chPref val="0"/>
          <dgm:bulletEnabled val="1"/>
        </dgm:presLayoutVars>
      </dgm:prSet>
      <dgm:spPr>
        <a:prstGeom prst="rect">
          <a:avLst/>
        </a:prstGeom>
      </dgm:spPr>
      <dgm:t>
        <a:bodyPr/>
        <a:lstStyle/>
        <a:p>
          <a:endParaRPr lang="en-US"/>
        </a:p>
      </dgm:t>
    </dgm:pt>
    <dgm:pt modelId="{A5BCB338-15F9-4EB5-8C1D-633CD8E2BED5}" type="pres">
      <dgm:prSet presAssocID="{407B213E-9507-4DCA-90F6-3F997E33E502}" presName="spVertical2" presStyleCnt="0"/>
      <dgm:spPr/>
    </dgm:pt>
    <dgm:pt modelId="{1C4FD613-45B0-48F1-B860-08640585C670}" type="pres">
      <dgm:prSet presAssocID="{407B213E-9507-4DCA-90F6-3F997E33E502}" presName="spVertical3" presStyleCnt="0"/>
      <dgm:spPr/>
    </dgm:pt>
    <dgm:pt modelId="{01A8D66F-831E-47CC-9BEF-2DA8A23020A8}" type="pres">
      <dgm:prSet presAssocID="{125EBDDF-8F10-43F0-BF69-304C7C12FCF8}" presName="padding2" presStyleCnt="0"/>
      <dgm:spPr/>
    </dgm:pt>
    <dgm:pt modelId="{5582DB2C-6831-4A50-8B7D-9467425C4E04}" type="pres">
      <dgm:prSet presAssocID="{125EBDDF-8F10-43F0-BF69-304C7C12FCF8}" presName="negArrow" presStyleCnt="0"/>
      <dgm:spPr/>
    </dgm:pt>
    <dgm:pt modelId="{A80205E2-8541-4570-8F4B-702A26643BAC}" type="pres">
      <dgm:prSet presAssocID="{125EBDDF-8F10-43F0-BF69-304C7C12FCF8}" presName="backgroundArrow" presStyleLbl="node1" presStyleIdx="0" presStyleCnt="1" custLinFactY="80072" custLinFactNeighborX="-57534" custLinFactNeighborY="100000"/>
      <dgm:spPr>
        <a:xfrm>
          <a:off x="0" y="16192"/>
          <a:ext cx="1276349" cy="510539"/>
        </a:xfrm>
        <a:prstGeom prst="rightArrow">
          <a:avLst/>
        </a:prstGeom>
        <a:solidFill>
          <a:srgbClr val="9BBB59">
            <a:shade val="50000"/>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endParaRPr lang="en-US"/>
        </a:p>
      </dgm:t>
    </dgm:pt>
  </dgm:ptLst>
  <dgm:cxnLst>
    <dgm:cxn modelId="{D117DE60-E6DB-4976-A088-D064CB9D9C4D}" type="presOf" srcId="{125EBDDF-8F10-43F0-BF69-304C7C12FCF8}" destId="{FB6C358D-9F65-4D87-A3EA-106094A502CF}" srcOrd="0" destOrd="0" presId="urn:microsoft.com/office/officeart/2005/8/layout/hProcess3"/>
    <dgm:cxn modelId="{4C34E63D-6013-4F6E-A0AD-E51118B798E9}" type="presOf" srcId="{407B213E-9507-4DCA-90F6-3F997E33E502}" destId="{BF6EA1F3-6CAA-4029-9680-886F8BEF45F5}" srcOrd="0" destOrd="0" presId="urn:microsoft.com/office/officeart/2005/8/layout/hProcess3"/>
    <dgm:cxn modelId="{CCD9046C-E6EE-4506-A60C-DEAC5DE2030C}" srcId="{125EBDDF-8F10-43F0-BF69-304C7C12FCF8}" destId="{407B213E-9507-4DCA-90F6-3F997E33E502}" srcOrd="0" destOrd="0" parTransId="{104E3467-5936-4A7F-A1FB-4FCD412803B3}" sibTransId="{60B47146-D270-4E8E-910C-61630AA753D4}"/>
    <dgm:cxn modelId="{158A345B-036E-4386-850C-35F8F529155E}" type="presParOf" srcId="{FB6C358D-9F65-4D87-A3EA-106094A502CF}" destId="{ABB8311A-EA0E-48EE-84DE-5BF2291201F7}" srcOrd="0" destOrd="0" presId="urn:microsoft.com/office/officeart/2005/8/layout/hProcess3"/>
    <dgm:cxn modelId="{FFDD1A4D-28BC-4FF1-A33B-365F909F3C60}" type="presParOf" srcId="{FB6C358D-9F65-4D87-A3EA-106094A502CF}" destId="{AE162202-C7C7-44D6-A5E5-A1A0EDB4ACC1}" srcOrd="1" destOrd="0" presId="urn:microsoft.com/office/officeart/2005/8/layout/hProcess3"/>
    <dgm:cxn modelId="{F03E5E71-0DCB-4319-9DF1-AF55F93A6F33}" type="presParOf" srcId="{AE162202-C7C7-44D6-A5E5-A1A0EDB4ACC1}" destId="{7C6F97DC-4F75-4381-A725-292B6C55CD9E}" srcOrd="0" destOrd="0" presId="urn:microsoft.com/office/officeart/2005/8/layout/hProcess3"/>
    <dgm:cxn modelId="{2E07F785-7BD7-478A-AD11-42116C28F9A2}" type="presParOf" srcId="{AE162202-C7C7-44D6-A5E5-A1A0EDB4ACC1}" destId="{E3C74911-F943-4AD6-8AC2-B49E3A4C2813}" srcOrd="1" destOrd="0" presId="urn:microsoft.com/office/officeart/2005/8/layout/hProcess3"/>
    <dgm:cxn modelId="{38F4BB4E-CD42-4D7D-A3B9-98F96DF550F3}" type="presParOf" srcId="{E3C74911-F943-4AD6-8AC2-B49E3A4C2813}" destId="{922774CF-117A-42F2-A073-DC4F683EEB8C}" srcOrd="0" destOrd="0" presId="urn:microsoft.com/office/officeart/2005/8/layout/hProcess3"/>
    <dgm:cxn modelId="{F09ABDC6-14DD-41B9-8E58-323570ECE668}" type="presParOf" srcId="{E3C74911-F943-4AD6-8AC2-B49E3A4C2813}" destId="{BF6EA1F3-6CAA-4029-9680-886F8BEF45F5}" srcOrd="1" destOrd="0" presId="urn:microsoft.com/office/officeart/2005/8/layout/hProcess3"/>
    <dgm:cxn modelId="{13057735-E832-40E0-8235-FD6258A17683}" type="presParOf" srcId="{E3C74911-F943-4AD6-8AC2-B49E3A4C2813}" destId="{A5BCB338-15F9-4EB5-8C1D-633CD8E2BED5}" srcOrd="2" destOrd="0" presId="urn:microsoft.com/office/officeart/2005/8/layout/hProcess3"/>
    <dgm:cxn modelId="{F4129A07-57EC-4E33-8AB9-BCBB48D720E8}" type="presParOf" srcId="{E3C74911-F943-4AD6-8AC2-B49E3A4C2813}" destId="{1C4FD613-45B0-48F1-B860-08640585C670}" srcOrd="3" destOrd="0" presId="urn:microsoft.com/office/officeart/2005/8/layout/hProcess3"/>
    <dgm:cxn modelId="{4BE3F974-0BB7-4784-8E05-F3105FA97A63}" type="presParOf" srcId="{AE162202-C7C7-44D6-A5E5-A1A0EDB4ACC1}" destId="{01A8D66F-831E-47CC-9BEF-2DA8A23020A8}" srcOrd="2" destOrd="0" presId="urn:microsoft.com/office/officeart/2005/8/layout/hProcess3"/>
    <dgm:cxn modelId="{94D2B7BE-7ED2-42BE-92FF-8E375027B970}" type="presParOf" srcId="{AE162202-C7C7-44D6-A5E5-A1A0EDB4ACC1}" destId="{5582DB2C-6831-4A50-8B7D-9467425C4E04}" srcOrd="3" destOrd="0" presId="urn:microsoft.com/office/officeart/2005/8/layout/hProcess3"/>
    <dgm:cxn modelId="{EDCF976C-0F92-4AD1-821D-48307869D2F1}" type="presParOf" srcId="{AE162202-C7C7-44D6-A5E5-A1A0EDB4ACC1}" destId="{A80205E2-8541-4570-8F4B-702A26643BAC}" srcOrd="4" destOrd="0" presId="urn:microsoft.com/office/officeart/2005/8/layout/hProcess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25EBDDF-8F10-43F0-BF69-304C7C12FCF8}" type="doc">
      <dgm:prSet loTypeId="urn:microsoft.com/office/officeart/2005/8/layout/hProcess3" loCatId="process" qsTypeId="urn:microsoft.com/office/officeart/2005/8/quickstyle/simple1" qsCatId="simple" csTypeId="urn:microsoft.com/office/officeart/2005/8/colors/accent3_4" csCatId="accent3" phldr="1"/>
      <dgm:spPr/>
    </dgm:pt>
    <dgm:pt modelId="{407B213E-9507-4DCA-90F6-3F997E33E502}">
      <dgm:prSet phldrT="[Text]" custT="1"/>
      <dgm:spPr>
        <a:xfrm>
          <a:off x="102955" y="143827"/>
          <a:ext cx="1045759" cy="255269"/>
        </a:xfrm>
        <a:noFill/>
        <a:ln>
          <a:noFill/>
        </a:ln>
        <a:effectLst/>
      </dgm:spPr>
      <dgm:t>
        <a:bodyPr/>
        <a:lstStyle/>
        <a:p>
          <a:r>
            <a:rPr lang="en-US" sz="1100" b="1" dirty="0">
              <a:solidFill>
                <a:sysClr val="window" lastClr="FFFFFF"/>
              </a:solidFill>
              <a:latin typeface="Times New Roman" pitchFamily="18" charset="0"/>
              <a:ea typeface="+mn-ea"/>
              <a:cs typeface="Times New Roman" pitchFamily="18" charset="0"/>
            </a:rPr>
            <a:t>Policy Action  3</a:t>
          </a:r>
        </a:p>
      </dgm:t>
    </dgm:pt>
    <dgm:pt modelId="{104E3467-5936-4A7F-A1FB-4FCD412803B3}" type="parTrans" cxnId="{CCD9046C-E6EE-4506-A60C-DEAC5DE2030C}">
      <dgm:prSet/>
      <dgm:spPr/>
      <dgm:t>
        <a:bodyPr/>
        <a:lstStyle/>
        <a:p>
          <a:endParaRPr lang="en-US"/>
        </a:p>
      </dgm:t>
    </dgm:pt>
    <dgm:pt modelId="{60B47146-D270-4E8E-910C-61630AA753D4}" type="sibTrans" cxnId="{CCD9046C-E6EE-4506-A60C-DEAC5DE2030C}">
      <dgm:prSet/>
      <dgm:spPr/>
      <dgm:t>
        <a:bodyPr/>
        <a:lstStyle/>
        <a:p>
          <a:endParaRPr lang="en-US"/>
        </a:p>
      </dgm:t>
    </dgm:pt>
    <dgm:pt modelId="{FB6C358D-9F65-4D87-A3EA-106094A502CF}" type="pres">
      <dgm:prSet presAssocID="{125EBDDF-8F10-43F0-BF69-304C7C12FCF8}" presName="Name0" presStyleCnt="0">
        <dgm:presLayoutVars>
          <dgm:dir/>
          <dgm:animLvl val="lvl"/>
          <dgm:resizeHandles val="exact"/>
        </dgm:presLayoutVars>
      </dgm:prSet>
      <dgm:spPr/>
    </dgm:pt>
    <dgm:pt modelId="{ABB8311A-EA0E-48EE-84DE-5BF2291201F7}" type="pres">
      <dgm:prSet presAssocID="{125EBDDF-8F10-43F0-BF69-304C7C12FCF8}" presName="dummy" presStyleCnt="0"/>
      <dgm:spPr/>
    </dgm:pt>
    <dgm:pt modelId="{AE162202-C7C7-44D6-A5E5-A1A0EDB4ACC1}" type="pres">
      <dgm:prSet presAssocID="{125EBDDF-8F10-43F0-BF69-304C7C12FCF8}" presName="linH" presStyleCnt="0"/>
      <dgm:spPr/>
    </dgm:pt>
    <dgm:pt modelId="{7C6F97DC-4F75-4381-A725-292B6C55CD9E}" type="pres">
      <dgm:prSet presAssocID="{125EBDDF-8F10-43F0-BF69-304C7C12FCF8}" presName="padding1" presStyleCnt="0"/>
      <dgm:spPr/>
    </dgm:pt>
    <dgm:pt modelId="{E3C74911-F943-4AD6-8AC2-B49E3A4C2813}" type="pres">
      <dgm:prSet presAssocID="{407B213E-9507-4DCA-90F6-3F997E33E502}" presName="linV" presStyleCnt="0"/>
      <dgm:spPr/>
    </dgm:pt>
    <dgm:pt modelId="{922774CF-117A-42F2-A073-DC4F683EEB8C}" type="pres">
      <dgm:prSet presAssocID="{407B213E-9507-4DCA-90F6-3F997E33E502}" presName="spVertical1" presStyleCnt="0"/>
      <dgm:spPr/>
    </dgm:pt>
    <dgm:pt modelId="{BF6EA1F3-6CAA-4029-9680-886F8BEF45F5}" type="pres">
      <dgm:prSet presAssocID="{407B213E-9507-4DCA-90F6-3F997E33E502}" presName="parTx" presStyleLbl="revTx" presStyleIdx="0" presStyleCnt="1">
        <dgm:presLayoutVars>
          <dgm:chMax val="0"/>
          <dgm:chPref val="0"/>
          <dgm:bulletEnabled val="1"/>
        </dgm:presLayoutVars>
      </dgm:prSet>
      <dgm:spPr>
        <a:prstGeom prst="rect">
          <a:avLst/>
        </a:prstGeom>
      </dgm:spPr>
      <dgm:t>
        <a:bodyPr/>
        <a:lstStyle/>
        <a:p>
          <a:endParaRPr lang="en-US"/>
        </a:p>
      </dgm:t>
    </dgm:pt>
    <dgm:pt modelId="{A5BCB338-15F9-4EB5-8C1D-633CD8E2BED5}" type="pres">
      <dgm:prSet presAssocID="{407B213E-9507-4DCA-90F6-3F997E33E502}" presName="spVertical2" presStyleCnt="0"/>
      <dgm:spPr/>
    </dgm:pt>
    <dgm:pt modelId="{1C4FD613-45B0-48F1-B860-08640585C670}" type="pres">
      <dgm:prSet presAssocID="{407B213E-9507-4DCA-90F6-3F997E33E502}" presName="spVertical3" presStyleCnt="0"/>
      <dgm:spPr/>
    </dgm:pt>
    <dgm:pt modelId="{01A8D66F-831E-47CC-9BEF-2DA8A23020A8}" type="pres">
      <dgm:prSet presAssocID="{125EBDDF-8F10-43F0-BF69-304C7C12FCF8}" presName="padding2" presStyleCnt="0"/>
      <dgm:spPr/>
    </dgm:pt>
    <dgm:pt modelId="{5582DB2C-6831-4A50-8B7D-9467425C4E04}" type="pres">
      <dgm:prSet presAssocID="{125EBDDF-8F10-43F0-BF69-304C7C12FCF8}" presName="negArrow" presStyleCnt="0"/>
      <dgm:spPr/>
    </dgm:pt>
    <dgm:pt modelId="{A80205E2-8541-4570-8F4B-702A26643BAC}" type="pres">
      <dgm:prSet presAssocID="{125EBDDF-8F10-43F0-BF69-304C7C12FCF8}" presName="backgroundArrow" presStyleLbl="node1" presStyleIdx="0" presStyleCnt="1" custLinFactNeighborX="1988" custLinFactNeighborY="-72554"/>
      <dgm:spPr>
        <a:xfrm>
          <a:off x="0" y="16192"/>
          <a:ext cx="1276349" cy="510539"/>
        </a:xfrm>
        <a:prstGeom prst="rightArrow">
          <a:avLst/>
        </a:prstGeom>
        <a:solidFill>
          <a:srgbClr val="9BBB59">
            <a:shade val="50000"/>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endParaRPr lang="en-US"/>
        </a:p>
      </dgm:t>
    </dgm:pt>
  </dgm:ptLst>
  <dgm:cxnLst>
    <dgm:cxn modelId="{CCD9046C-E6EE-4506-A60C-DEAC5DE2030C}" srcId="{125EBDDF-8F10-43F0-BF69-304C7C12FCF8}" destId="{407B213E-9507-4DCA-90F6-3F997E33E502}" srcOrd="0" destOrd="0" parTransId="{104E3467-5936-4A7F-A1FB-4FCD412803B3}" sibTransId="{60B47146-D270-4E8E-910C-61630AA753D4}"/>
    <dgm:cxn modelId="{05796300-1720-491B-8D11-DB7E50D319DF}" type="presOf" srcId="{407B213E-9507-4DCA-90F6-3F997E33E502}" destId="{BF6EA1F3-6CAA-4029-9680-886F8BEF45F5}" srcOrd="0" destOrd="0" presId="urn:microsoft.com/office/officeart/2005/8/layout/hProcess3"/>
    <dgm:cxn modelId="{E0C173FC-35A9-4E5F-B10F-7F3A15E19EAE}" type="presOf" srcId="{125EBDDF-8F10-43F0-BF69-304C7C12FCF8}" destId="{FB6C358D-9F65-4D87-A3EA-106094A502CF}" srcOrd="0" destOrd="0" presId="urn:microsoft.com/office/officeart/2005/8/layout/hProcess3"/>
    <dgm:cxn modelId="{2859CBE0-B633-4077-9855-42047BF83536}" type="presParOf" srcId="{FB6C358D-9F65-4D87-A3EA-106094A502CF}" destId="{ABB8311A-EA0E-48EE-84DE-5BF2291201F7}" srcOrd="0" destOrd="0" presId="urn:microsoft.com/office/officeart/2005/8/layout/hProcess3"/>
    <dgm:cxn modelId="{754FC6E9-7FFA-4E13-A25B-09B65C1C6CD6}" type="presParOf" srcId="{FB6C358D-9F65-4D87-A3EA-106094A502CF}" destId="{AE162202-C7C7-44D6-A5E5-A1A0EDB4ACC1}" srcOrd="1" destOrd="0" presId="urn:microsoft.com/office/officeart/2005/8/layout/hProcess3"/>
    <dgm:cxn modelId="{3F336487-C230-45A4-AEFF-EA68AA0900DD}" type="presParOf" srcId="{AE162202-C7C7-44D6-A5E5-A1A0EDB4ACC1}" destId="{7C6F97DC-4F75-4381-A725-292B6C55CD9E}" srcOrd="0" destOrd="0" presId="urn:microsoft.com/office/officeart/2005/8/layout/hProcess3"/>
    <dgm:cxn modelId="{1B19477A-13DB-4EBB-BB9A-C9EE326B2791}" type="presParOf" srcId="{AE162202-C7C7-44D6-A5E5-A1A0EDB4ACC1}" destId="{E3C74911-F943-4AD6-8AC2-B49E3A4C2813}" srcOrd="1" destOrd="0" presId="urn:microsoft.com/office/officeart/2005/8/layout/hProcess3"/>
    <dgm:cxn modelId="{30CEC91C-4841-4ACB-80E7-660895B2FE13}" type="presParOf" srcId="{E3C74911-F943-4AD6-8AC2-B49E3A4C2813}" destId="{922774CF-117A-42F2-A073-DC4F683EEB8C}" srcOrd="0" destOrd="0" presId="urn:microsoft.com/office/officeart/2005/8/layout/hProcess3"/>
    <dgm:cxn modelId="{5A6C8B36-4EA6-4658-A721-6669A4CC4AC8}" type="presParOf" srcId="{E3C74911-F943-4AD6-8AC2-B49E3A4C2813}" destId="{BF6EA1F3-6CAA-4029-9680-886F8BEF45F5}" srcOrd="1" destOrd="0" presId="urn:microsoft.com/office/officeart/2005/8/layout/hProcess3"/>
    <dgm:cxn modelId="{C8F21B37-E033-4E90-B0F9-1B43A5C2B6F5}" type="presParOf" srcId="{E3C74911-F943-4AD6-8AC2-B49E3A4C2813}" destId="{A5BCB338-15F9-4EB5-8C1D-633CD8E2BED5}" srcOrd="2" destOrd="0" presId="urn:microsoft.com/office/officeart/2005/8/layout/hProcess3"/>
    <dgm:cxn modelId="{CCB5C717-C875-46BB-A269-7E4B01A166AD}" type="presParOf" srcId="{E3C74911-F943-4AD6-8AC2-B49E3A4C2813}" destId="{1C4FD613-45B0-48F1-B860-08640585C670}" srcOrd="3" destOrd="0" presId="urn:microsoft.com/office/officeart/2005/8/layout/hProcess3"/>
    <dgm:cxn modelId="{3E900C5C-97C4-485A-833A-E35F52C54AD6}" type="presParOf" srcId="{AE162202-C7C7-44D6-A5E5-A1A0EDB4ACC1}" destId="{01A8D66F-831E-47CC-9BEF-2DA8A23020A8}" srcOrd="2" destOrd="0" presId="urn:microsoft.com/office/officeart/2005/8/layout/hProcess3"/>
    <dgm:cxn modelId="{67D25D75-F813-4C7B-98A2-4E45FE37FFFC}" type="presParOf" srcId="{AE162202-C7C7-44D6-A5E5-A1A0EDB4ACC1}" destId="{5582DB2C-6831-4A50-8B7D-9467425C4E04}" srcOrd="3" destOrd="0" presId="urn:microsoft.com/office/officeart/2005/8/layout/hProcess3"/>
    <dgm:cxn modelId="{05F395C4-D0E7-4C27-BEE4-AF93B5FC094E}" type="presParOf" srcId="{AE162202-C7C7-44D6-A5E5-A1A0EDB4ACC1}" destId="{A80205E2-8541-4570-8F4B-702A26643BAC}" srcOrd="4" destOrd="0" presId="urn:microsoft.com/office/officeart/2005/8/layout/hProcess3"/>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25EBDDF-8F10-43F0-BF69-304C7C12FCF8}" type="doc">
      <dgm:prSet loTypeId="urn:microsoft.com/office/officeart/2005/8/layout/hProcess3" loCatId="process" qsTypeId="urn:microsoft.com/office/officeart/2005/8/quickstyle/simple1" qsCatId="simple" csTypeId="urn:microsoft.com/office/officeart/2005/8/colors/accent3_4" csCatId="accent3" phldr="1"/>
      <dgm:spPr/>
    </dgm:pt>
    <dgm:pt modelId="{407B213E-9507-4DCA-90F6-3F997E33E502}">
      <dgm:prSet phldrT="[Text]" custT="1"/>
      <dgm:spPr>
        <a:xfrm>
          <a:off x="102955" y="143827"/>
          <a:ext cx="1045759" cy="255269"/>
        </a:xfrm>
        <a:noFill/>
        <a:ln>
          <a:noFill/>
        </a:ln>
        <a:effectLst/>
      </dgm:spPr>
      <dgm:t>
        <a:bodyPr/>
        <a:lstStyle/>
        <a:p>
          <a:r>
            <a:rPr lang="en-US" sz="1100" b="1" dirty="0">
              <a:solidFill>
                <a:sysClr val="window" lastClr="FFFFFF"/>
              </a:solidFill>
              <a:latin typeface="Times New Roman" pitchFamily="18" charset="0"/>
              <a:ea typeface="+mn-ea"/>
              <a:cs typeface="Times New Roman" pitchFamily="18" charset="0"/>
            </a:rPr>
            <a:t>Policy Action </a:t>
          </a:r>
          <a:r>
            <a:rPr lang="en-US" sz="1100" b="1" dirty="0" smtClean="0">
              <a:solidFill>
                <a:sysClr val="window" lastClr="FFFFFF"/>
              </a:solidFill>
              <a:latin typeface="Times New Roman" pitchFamily="18" charset="0"/>
              <a:ea typeface="+mn-ea"/>
              <a:cs typeface="Times New Roman" pitchFamily="18" charset="0"/>
            </a:rPr>
            <a:t>5</a:t>
          </a:r>
          <a:endParaRPr lang="en-US" sz="1100" b="1" dirty="0">
            <a:solidFill>
              <a:sysClr val="window" lastClr="FFFFFF"/>
            </a:solidFill>
            <a:latin typeface="Times New Roman" pitchFamily="18" charset="0"/>
            <a:ea typeface="+mn-ea"/>
            <a:cs typeface="Times New Roman" pitchFamily="18" charset="0"/>
          </a:endParaRPr>
        </a:p>
      </dgm:t>
    </dgm:pt>
    <dgm:pt modelId="{104E3467-5936-4A7F-A1FB-4FCD412803B3}" type="parTrans" cxnId="{CCD9046C-E6EE-4506-A60C-DEAC5DE2030C}">
      <dgm:prSet/>
      <dgm:spPr/>
      <dgm:t>
        <a:bodyPr/>
        <a:lstStyle/>
        <a:p>
          <a:endParaRPr lang="en-US"/>
        </a:p>
      </dgm:t>
    </dgm:pt>
    <dgm:pt modelId="{60B47146-D270-4E8E-910C-61630AA753D4}" type="sibTrans" cxnId="{CCD9046C-E6EE-4506-A60C-DEAC5DE2030C}">
      <dgm:prSet/>
      <dgm:spPr/>
      <dgm:t>
        <a:bodyPr/>
        <a:lstStyle/>
        <a:p>
          <a:endParaRPr lang="en-US"/>
        </a:p>
      </dgm:t>
    </dgm:pt>
    <dgm:pt modelId="{FB6C358D-9F65-4D87-A3EA-106094A502CF}" type="pres">
      <dgm:prSet presAssocID="{125EBDDF-8F10-43F0-BF69-304C7C12FCF8}" presName="Name0" presStyleCnt="0">
        <dgm:presLayoutVars>
          <dgm:dir/>
          <dgm:animLvl val="lvl"/>
          <dgm:resizeHandles val="exact"/>
        </dgm:presLayoutVars>
      </dgm:prSet>
      <dgm:spPr/>
    </dgm:pt>
    <dgm:pt modelId="{ABB8311A-EA0E-48EE-84DE-5BF2291201F7}" type="pres">
      <dgm:prSet presAssocID="{125EBDDF-8F10-43F0-BF69-304C7C12FCF8}" presName="dummy" presStyleCnt="0"/>
      <dgm:spPr/>
    </dgm:pt>
    <dgm:pt modelId="{AE162202-C7C7-44D6-A5E5-A1A0EDB4ACC1}" type="pres">
      <dgm:prSet presAssocID="{125EBDDF-8F10-43F0-BF69-304C7C12FCF8}" presName="linH" presStyleCnt="0"/>
      <dgm:spPr/>
    </dgm:pt>
    <dgm:pt modelId="{7C6F97DC-4F75-4381-A725-292B6C55CD9E}" type="pres">
      <dgm:prSet presAssocID="{125EBDDF-8F10-43F0-BF69-304C7C12FCF8}" presName="padding1" presStyleCnt="0"/>
      <dgm:spPr/>
    </dgm:pt>
    <dgm:pt modelId="{E3C74911-F943-4AD6-8AC2-B49E3A4C2813}" type="pres">
      <dgm:prSet presAssocID="{407B213E-9507-4DCA-90F6-3F997E33E502}" presName="linV" presStyleCnt="0"/>
      <dgm:spPr/>
    </dgm:pt>
    <dgm:pt modelId="{922774CF-117A-42F2-A073-DC4F683EEB8C}" type="pres">
      <dgm:prSet presAssocID="{407B213E-9507-4DCA-90F6-3F997E33E502}" presName="spVertical1" presStyleCnt="0"/>
      <dgm:spPr/>
    </dgm:pt>
    <dgm:pt modelId="{BF6EA1F3-6CAA-4029-9680-886F8BEF45F5}" type="pres">
      <dgm:prSet presAssocID="{407B213E-9507-4DCA-90F6-3F997E33E502}" presName="parTx" presStyleLbl="revTx" presStyleIdx="0" presStyleCnt="1">
        <dgm:presLayoutVars>
          <dgm:chMax val="0"/>
          <dgm:chPref val="0"/>
          <dgm:bulletEnabled val="1"/>
        </dgm:presLayoutVars>
      </dgm:prSet>
      <dgm:spPr>
        <a:prstGeom prst="rect">
          <a:avLst/>
        </a:prstGeom>
      </dgm:spPr>
      <dgm:t>
        <a:bodyPr/>
        <a:lstStyle/>
        <a:p>
          <a:endParaRPr lang="en-US"/>
        </a:p>
      </dgm:t>
    </dgm:pt>
    <dgm:pt modelId="{A5BCB338-15F9-4EB5-8C1D-633CD8E2BED5}" type="pres">
      <dgm:prSet presAssocID="{407B213E-9507-4DCA-90F6-3F997E33E502}" presName="spVertical2" presStyleCnt="0"/>
      <dgm:spPr/>
    </dgm:pt>
    <dgm:pt modelId="{1C4FD613-45B0-48F1-B860-08640585C670}" type="pres">
      <dgm:prSet presAssocID="{407B213E-9507-4DCA-90F6-3F997E33E502}" presName="spVertical3" presStyleCnt="0"/>
      <dgm:spPr/>
    </dgm:pt>
    <dgm:pt modelId="{01A8D66F-831E-47CC-9BEF-2DA8A23020A8}" type="pres">
      <dgm:prSet presAssocID="{125EBDDF-8F10-43F0-BF69-304C7C12FCF8}" presName="padding2" presStyleCnt="0"/>
      <dgm:spPr/>
    </dgm:pt>
    <dgm:pt modelId="{5582DB2C-6831-4A50-8B7D-9467425C4E04}" type="pres">
      <dgm:prSet presAssocID="{125EBDDF-8F10-43F0-BF69-304C7C12FCF8}" presName="negArrow" presStyleCnt="0"/>
      <dgm:spPr/>
    </dgm:pt>
    <dgm:pt modelId="{A80205E2-8541-4570-8F4B-702A26643BAC}" type="pres">
      <dgm:prSet presAssocID="{125EBDDF-8F10-43F0-BF69-304C7C12FCF8}" presName="backgroundArrow" presStyleLbl="node1" presStyleIdx="0" presStyleCnt="1" custLinFactY="73408" custLinFactNeighborX="2981" custLinFactNeighborY="100000"/>
      <dgm:spPr>
        <a:xfrm>
          <a:off x="0" y="16192"/>
          <a:ext cx="1276349" cy="510539"/>
        </a:xfrm>
        <a:prstGeom prst="rightArrow">
          <a:avLst/>
        </a:prstGeom>
        <a:solidFill>
          <a:srgbClr val="9BBB59">
            <a:shade val="50000"/>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endParaRPr lang="en-US"/>
        </a:p>
      </dgm:t>
    </dgm:pt>
  </dgm:ptLst>
  <dgm:cxnLst>
    <dgm:cxn modelId="{BB242FD1-9508-41AB-BCEC-D7EA464BC7C1}" type="presOf" srcId="{125EBDDF-8F10-43F0-BF69-304C7C12FCF8}" destId="{FB6C358D-9F65-4D87-A3EA-106094A502CF}" srcOrd="0" destOrd="0" presId="urn:microsoft.com/office/officeart/2005/8/layout/hProcess3"/>
    <dgm:cxn modelId="{0AA3CD7F-1BD4-462F-9D59-CDB0DFB1971C}" type="presOf" srcId="{407B213E-9507-4DCA-90F6-3F997E33E502}" destId="{BF6EA1F3-6CAA-4029-9680-886F8BEF45F5}" srcOrd="0" destOrd="0" presId="urn:microsoft.com/office/officeart/2005/8/layout/hProcess3"/>
    <dgm:cxn modelId="{CCD9046C-E6EE-4506-A60C-DEAC5DE2030C}" srcId="{125EBDDF-8F10-43F0-BF69-304C7C12FCF8}" destId="{407B213E-9507-4DCA-90F6-3F997E33E502}" srcOrd="0" destOrd="0" parTransId="{104E3467-5936-4A7F-A1FB-4FCD412803B3}" sibTransId="{60B47146-D270-4E8E-910C-61630AA753D4}"/>
    <dgm:cxn modelId="{3A4C1137-6475-4D03-B2D1-2AD2FA2D8A61}" type="presParOf" srcId="{FB6C358D-9F65-4D87-A3EA-106094A502CF}" destId="{ABB8311A-EA0E-48EE-84DE-5BF2291201F7}" srcOrd="0" destOrd="0" presId="urn:microsoft.com/office/officeart/2005/8/layout/hProcess3"/>
    <dgm:cxn modelId="{D60D8ED4-60E3-48FA-9DCC-2913F0D33587}" type="presParOf" srcId="{FB6C358D-9F65-4D87-A3EA-106094A502CF}" destId="{AE162202-C7C7-44D6-A5E5-A1A0EDB4ACC1}" srcOrd="1" destOrd="0" presId="urn:microsoft.com/office/officeart/2005/8/layout/hProcess3"/>
    <dgm:cxn modelId="{9BAD73CF-B0D7-4BB9-A218-79FDD35D53D6}" type="presParOf" srcId="{AE162202-C7C7-44D6-A5E5-A1A0EDB4ACC1}" destId="{7C6F97DC-4F75-4381-A725-292B6C55CD9E}" srcOrd="0" destOrd="0" presId="urn:microsoft.com/office/officeart/2005/8/layout/hProcess3"/>
    <dgm:cxn modelId="{63C92311-11B9-45A7-8E11-B5AC0D5EB7BF}" type="presParOf" srcId="{AE162202-C7C7-44D6-A5E5-A1A0EDB4ACC1}" destId="{E3C74911-F943-4AD6-8AC2-B49E3A4C2813}" srcOrd="1" destOrd="0" presId="urn:microsoft.com/office/officeart/2005/8/layout/hProcess3"/>
    <dgm:cxn modelId="{1C32BEBE-5924-4FE2-BC27-9E2940DD2D38}" type="presParOf" srcId="{E3C74911-F943-4AD6-8AC2-B49E3A4C2813}" destId="{922774CF-117A-42F2-A073-DC4F683EEB8C}" srcOrd="0" destOrd="0" presId="urn:microsoft.com/office/officeart/2005/8/layout/hProcess3"/>
    <dgm:cxn modelId="{8E9D4F8E-B9A1-4AC8-9B9A-D480C295E89A}" type="presParOf" srcId="{E3C74911-F943-4AD6-8AC2-B49E3A4C2813}" destId="{BF6EA1F3-6CAA-4029-9680-886F8BEF45F5}" srcOrd="1" destOrd="0" presId="urn:microsoft.com/office/officeart/2005/8/layout/hProcess3"/>
    <dgm:cxn modelId="{05D75E95-C65F-4DD3-AFA9-BA828556D973}" type="presParOf" srcId="{E3C74911-F943-4AD6-8AC2-B49E3A4C2813}" destId="{A5BCB338-15F9-4EB5-8C1D-633CD8E2BED5}" srcOrd="2" destOrd="0" presId="urn:microsoft.com/office/officeart/2005/8/layout/hProcess3"/>
    <dgm:cxn modelId="{5407FFE2-BA70-4BCE-A2B2-66F300C48795}" type="presParOf" srcId="{E3C74911-F943-4AD6-8AC2-B49E3A4C2813}" destId="{1C4FD613-45B0-48F1-B860-08640585C670}" srcOrd="3" destOrd="0" presId="urn:microsoft.com/office/officeart/2005/8/layout/hProcess3"/>
    <dgm:cxn modelId="{1A0D987B-74D4-4139-9714-35D26A80CB99}" type="presParOf" srcId="{AE162202-C7C7-44D6-A5E5-A1A0EDB4ACC1}" destId="{01A8D66F-831E-47CC-9BEF-2DA8A23020A8}" srcOrd="2" destOrd="0" presId="urn:microsoft.com/office/officeart/2005/8/layout/hProcess3"/>
    <dgm:cxn modelId="{8E9851D5-5D04-4AB0-9DBF-15CA1FDAF851}" type="presParOf" srcId="{AE162202-C7C7-44D6-A5E5-A1A0EDB4ACC1}" destId="{5582DB2C-6831-4A50-8B7D-9467425C4E04}" srcOrd="3" destOrd="0" presId="urn:microsoft.com/office/officeart/2005/8/layout/hProcess3"/>
    <dgm:cxn modelId="{56B5CFB1-A12D-4801-80BE-16FA290CB702}" type="presParOf" srcId="{AE162202-C7C7-44D6-A5E5-A1A0EDB4ACC1}" destId="{A80205E2-8541-4570-8F4B-702A26643BAC}" srcOrd="4" destOrd="0" presId="urn:microsoft.com/office/officeart/2005/8/layout/hProcess3"/>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0205E2-8541-4570-8F4B-702A26643BAC}">
      <dsp:nvSpPr>
        <dsp:cNvPr id="0" name=""/>
        <dsp:cNvSpPr/>
      </dsp:nvSpPr>
      <dsp:spPr>
        <a:xfrm>
          <a:off x="0" y="47625"/>
          <a:ext cx="1333500" cy="533400"/>
        </a:xfrm>
        <a:prstGeom prst="rightArrow">
          <a:avLst/>
        </a:prstGeom>
        <a:solidFill>
          <a:srgbClr val="9BBB59">
            <a:shade val="50000"/>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sp>
    <dsp:sp modelId="{BF6EA1F3-6CAA-4029-9680-886F8BEF45F5}">
      <dsp:nvSpPr>
        <dsp:cNvPr id="0" name=""/>
        <dsp:cNvSpPr/>
      </dsp:nvSpPr>
      <dsp:spPr>
        <a:xfrm>
          <a:off x="107565" y="157162"/>
          <a:ext cx="1092584" cy="266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11760" rIns="0" bIns="111760" numCol="1" spcCol="1270" anchor="ctr" anchorCtr="0">
          <a:noAutofit/>
        </a:bodyPr>
        <a:lstStyle/>
        <a:p>
          <a:pPr lvl="0" algn="ctr" defTabSz="488950">
            <a:lnSpc>
              <a:spcPct val="90000"/>
            </a:lnSpc>
            <a:spcBef>
              <a:spcPct val="0"/>
            </a:spcBef>
            <a:spcAft>
              <a:spcPct val="35000"/>
            </a:spcAft>
          </a:pPr>
          <a:r>
            <a:rPr lang="en-US" sz="1100" b="1" kern="1200" dirty="0">
              <a:solidFill>
                <a:sysClr val="window" lastClr="FFFFFF"/>
              </a:solidFill>
              <a:latin typeface="Times New Roman" pitchFamily="18" charset="0"/>
              <a:ea typeface="+mn-ea"/>
              <a:cs typeface="Times New Roman" pitchFamily="18" charset="0"/>
            </a:rPr>
            <a:t>Policy Action  1</a:t>
          </a:r>
        </a:p>
      </dsp:txBody>
      <dsp:txXfrm>
        <a:off x="107565" y="157162"/>
        <a:ext cx="1092584" cy="2667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0205E2-8541-4570-8F4B-702A26643BAC}">
      <dsp:nvSpPr>
        <dsp:cNvPr id="0" name=""/>
        <dsp:cNvSpPr/>
      </dsp:nvSpPr>
      <dsp:spPr>
        <a:xfrm>
          <a:off x="0" y="49768"/>
          <a:ext cx="1450037" cy="578383"/>
        </a:xfrm>
        <a:prstGeom prst="rightArrow">
          <a:avLst/>
        </a:prstGeom>
        <a:solidFill>
          <a:srgbClr val="9BBB59">
            <a:shade val="50000"/>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sp>
    <dsp:sp modelId="{BF6EA1F3-6CAA-4029-9680-886F8BEF45F5}">
      <dsp:nvSpPr>
        <dsp:cNvPr id="0" name=""/>
        <dsp:cNvSpPr/>
      </dsp:nvSpPr>
      <dsp:spPr>
        <a:xfrm>
          <a:off x="116965" y="169480"/>
          <a:ext cx="1188067" cy="2891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11760" rIns="0" bIns="111760" numCol="1" spcCol="1270" anchor="ctr" anchorCtr="0">
          <a:noAutofit/>
        </a:bodyPr>
        <a:lstStyle/>
        <a:p>
          <a:pPr lvl="0" algn="ctr" defTabSz="488950">
            <a:lnSpc>
              <a:spcPct val="90000"/>
            </a:lnSpc>
            <a:spcBef>
              <a:spcPct val="0"/>
            </a:spcBef>
            <a:spcAft>
              <a:spcPct val="35000"/>
            </a:spcAft>
          </a:pPr>
          <a:r>
            <a:rPr lang="en-US" sz="1100" b="1" kern="1200">
              <a:solidFill>
                <a:sysClr val="window" lastClr="FFFFFF"/>
              </a:solidFill>
              <a:latin typeface="Times New Roman" pitchFamily="18" charset="0"/>
              <a:ea typeface="+mn-ea"/>
              <a:cs typeface="Times New Roman" pitchFamily="18" charset="0"/>
            </a:rPr>
            <a:t>Policy Action  2</a:t>
          </a:r>
        </a:p>
      </dsp:txBody>
      <dsp:txXfrm>
        <a:off x="116965" y="169480"/>
        <a:ext cx="1188067" cy="2891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0205E2-8541-4570-8F4B-702A26643BAC}">
      <dsp:nvSpPr>
        <dsp:cNvPr id="0" name=""/>
        <dsp:cNvSpPr/>
      </dsp:nvSpPr>
      <dsp:spPr>
        <a:xfrm>
          <a:off x="0" y="0"/>
          <a:ext cx="1333500" cy="533400"/>
        </a:xfrm>
        <a:prstGeom prst="rightArrow">
          <a:avLst/>
        </a:prstGeom>
        <a:solidFill>
          <a:srgbClr val="9BBB59">
            <a:shade val="50000"/>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sp>
    <dsp:sp modelId="{BF6EA1F3-6CAA-4029-9680-886F8BEF45F5}">
      <dsp:nvSpPr>
        <dsp:cNvPr id="0" name=""/>
        <dsp:cNvSpPr/>
      </dsp:nvSpPr>
      <dsp:spPr>
        <a:xfrm>
          <a:off x="107565" y="157162"/>
          <a:ext cx="1092584" cy="266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11760" rIns="0" bIns="111760" numCol="1" spcCol="1270" anchor="ctr" anchorCtr="0">
          <a:noAutofit/>
        </a:bodyPr>
        <a:lstStyle/>
        <a:p>
          <a:pPr lvl="0" algn="ctr" defTabSz="488950">
            <a:lnSpc>
              <a:spcPct val="90000"/>
            </a:lnSpc>
            <a:spcBef>
              <a:spcPct val="0"/>
            </a:spcBef>
            <a:spcAft>
              <a:spcPct val="35000"/>
            </a:spcAft>
          </a:pPr>
          <a:r>
            <a:rPr lang="en-US" sz="1100" b="1" kern="1200" dirty="0">
              <a:solidFill>
                <a:sysClr val="window" lastClr="FFFFFF"/>
              </a:solidFill>
              <a:latin typeface="Times New Roman" pitchFamily="18" charset="0"/>
              <a:ea typeface="+mn-ea"/>
              <a:cs typeface="Times New Roman" pitchFamily="18" charset="0"/>
            </a:rPr>
            <a:t>Policy Action  3</a:t>
          </a:r>
        </a:p>
      </dsp:txBody>
      <dsp:txXfrm>
        <a:off x="107565" y="157162"/>
        <a:ext cx="1092584" cy="2667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0205E2-8541-4570-8F4B-702A26643BAC}">
      <dsp:nvSpPr>
        <dsp:cNvPr id="0" name=""/>
        <dsp:cNvSpPr/>
      </dsp:nvSpPr>
      <dsp:spPr>
        <a:xfrm>
          <a:off x="0" y="47625"/>
          <a:ext cx="1333500" cy="533400"/>
        </a:xfrm>
        <a:prstGeom prst="rightArrow">
          <a:avLst/>
        </a:prstGeom>
        <a:solidFill>
          <a:srgbClr val="9BBB59">
            <a:shade val="50000"/>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sp>
    <dsp:sp modelId="{BF6EA1F3-6CAA-4029-9680-886F8BEF45F5}">
      <dsp:nvSpPr>
        <dsp:cNvPr id="0" name=""/>
        <dsp:cNvSpPr/>
      </dsp:nvSpPr>
      <dsp:spPr>
        <a:xfrm>
          <a:off x="107565" y="157162"/>
          <a:ext cx="1092584" cy="266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11760" rIns="0" bIns="111760" numCol="1" spcCol="1270" anchor="ctr" anchorCtr="0">
          <a:noAutofit/>
        </a:bodyPr>
        <a:lstStyle/>
        <a:p>
          <a:pPr lvl="0" algn="ctr" defTabSz="488950">
            <a:lnSpc>
              <a:spcPct val="90000"/>
            </a:lnSpc>
            <a:spcBef>
              <a:spcPct val="0"/>
            </a:spcBef>
            <a:spcAft>
              <a:spcPct val="35000"/>
            </a:spcAft>
          </a:pPr>
          <a:r>
            <a:rPr lang="en-US" sz="1100" b="1" kern="1200" dirty="0">
              <a:solidFill>
                <a:sysClr val="window" lastClr="FFFFFF"/>
              </a:solidFill>
              <a:latin typeface="Times New Roman" pitchFamily="18" charset="0"/>
              <a:ea typeface="+mn-ea"/>
              <a:cs typeface="Times New Roman" pitchFamily="18" charset="0"/>
            </a:rPr>
            <a:t>Policy Action </a:t>
          </a:r>
          <a:r>
            <a:rPr lang="en-US" sz="1100" b="1" kern="1200" dirty="0" smtClean="0">
              <a:solidFill>
                <a:sysClr val="window" lastClr="FFFFFF"/>
              </a:solidFill>
              <a:latin typeface="Times New Roman" pitchFamily="18" charset="0"/>
              <a:ea typeface="+mn-ea"/>
              <a:cs typeface="Times New Roman" pitchFamily="18" charset="0"/>
            </a:rPr>
            <a:t>5</a:t>
          </a:r>
          <a:endParaRPr lang="en-US" sz="1100" b="1" kern="1200" dirty="0">
            <a:solidFill>
              <a:sysClr val="window" lastClr="FFFFFF"/>
            </a:solidFill>
            <a:latin typeface="Times New Roman" pitchFamily="18" charset="0"/>
            <a:ea typeface="+mn-ea"/>
            <a:cs typeface="Times New Roman" pitchFamily="18" charset="0"/>
          </a:endParaRPr>
        </a:p>
      </dsp:txBody>
      <dsp:txXfrm>
        <a:off x="107565" y="157162"/>
        <a:ext cx="1092584" cy="26670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layout4.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9.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E40013-CFED-4305-BBE1-A093B70C23E3}" type="datetimeFigureOut">
              <a:rPr lang="en-US" smtClean="0"/>
              <a:t>11/27/2013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A08892-7A05-4699-9B0D-95A12A3D5FD0}" type="slidenum">
              <a:rPr lang="en-US" smtClean="0"/>
              <a:t>‹#›</a:t>
            </a:fld>
            <a:endParaRPr lang="en-US"/>
          </a:p>
        </p:txBody>
      </p:sp>
    </p:spTree>
    <p:extLst>
      <p:ext uri="{BB962C8B-B14F-4D97-AF65-F5344CB8AC3E}">
        <p14:creationId xmlns:p14="http://schemas.microsoft.com/office/powerpoint/2010/main" val="2888052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DA08892-7A05-4699-9B0D-95A12A3D5FD0}" type="slidenum">
              <a:rPr lang="en-US" smtClean="0"/>
              <a:t>1</a:t>
            </a:fld>
            <a:endParaRPr lang="en-US"/>
          </a:p>
        </p:txBody>
      </p:sp>
    </p:spTree>
    <p:extLst>
      <p:ext uri="{BB962C8B-B14F-4D97-AF65-F5344CB8AC3E}">
        <p14:creationId xmlns:p14="http://schemas.microsoft.com/office/powerpoint/2010/main" val="3082055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latin typeface="Arial" panose="020B0604020202020204" pitchFamily="34" charset="0"/>
              </a:rPr>
              <a:t>The number out of children vary quite a lot across Provinces – even richer, better performing performances like Punjab have almost half of children out of school. In more unstable areas marred by natural and man-made disasters, the numbers go further up.</a:t>
            </a:r>
          </a:p>
        </p:txBody>
      </p:sp>
      <p:sp>
        <p:nvSpPr>
          <p:cNvPr id="112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479A371-36C3-40AB-B7CA-29235DF63898}" type="slidenum">
              <a:rPr lang="en-US"/>
              <a:pPr>
                <a:spcBef>
                  <a:spcPct val="0"/>
                </a:spcBef>
              </a:pPr>
              <a:t>5</a:t>
            </a:fld>
            <a:endParaRPr lang="en-US"/>
          </a:p>
        </p:txBody>
      </p:sp>
    </p:spTree>
    <p:extLst>
      <p:ext uri="{BB962C8B-B14F-4D97-AF65-F5344CB8AC3E}">
        <p14:creationId xmlns:p14="http://schemas.microsoft.com/office/powerpoint/2010/main" val="23846672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a:ln/>
        </p:spPr>
      </p:sp>
      <p:sp>
        <p:nvSpPr>
          <p:cNvPr id="81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latin typeface="Arial" panose="020B0604020202020204" pitchFamily="34" charset="0"/>
              </a:rPr>
              <a:t>ASER covers 136 Rural districts of Pakistan - These figures are based on the ASER Survey of 4,033 households in 80, 209 villages in the country where a total number of 57, 503 children (47% girls, 53% boys) were found in this age group. The estimates done by provincial governments are sometimes even higher than the trends shown through ASER 2011 and 2012 data (for e.g., Balochistan). </a:t>
            </a:r>
          </a:p>
          <a:p>
            <a:r>
              <a:rPr lang="en-US" smtClean="0">
                <a:latin typeface="Arial" panose="020B0604020202020204" pitchFamily="34" charset="0"/>
              </a:rPr>
              <a:t>ASER Survey 2012 once again highlights that the basic issue of access to Early Childhood Education is not addressed. Almost 63% children between age 3-5 years are not receiving any formal or informal education focusing on the core domains of holistic development. This is highest for age 3 children 91% of them remaining out of school. While the percentage of out of school children significantly drops at age 5, with only 62.2 attending the school, the right to education ensured by Article 25-A is not realized for 37.8 % of children of the surveyed households across Pakistan. For the pre-primary age group (3-5yrs), provincial figures are even more alarming with the lowest range at 50% out of school children in Punjab and highest at 78% in Balochistan. </a:t>
            </a:r>
          </a:p>
          <a:p>
            <a:endParaRPr lang="en-US" smtClean="0">
              <a:latin typeface="Arial" panose="020B0604020202020204" pitchFamily="34" charset="0"/>
            </a:endParaRPr>
          </a:p>
        </p:txBody>
      </p:sp>
      <p:sp>
        <p:nvSpPr>
          <p:cNvPr id="81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84649CB-1F29-4C99-AA93-16C3099FB7E1}" type="slidenum">
              <a:rPr lang="en-US"/>
              <a:pPr>
                <a:spcBef>
                  <a:spcPct val="0"/>
                </a:spcBef>
              </a:pPr>
              <a:t>6</a:t>
            </a:fld>
            <a:endParaRPr lang="en-US"/>
          </a:p>
        </p:txBody>
      </p:sp>
    </p:spTree>
    <p:extLst>
      <p:ext uri="{BB962C8B-B14F-4D97-AF65-F5344CB8AC3E}">
        <p14:creationId xmlns:p14="http://schemas.microsoft.com/office/powerpoint/2010/main" val="40688456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a:ln/>
        </p:spPr>
      </p:sp>
      <p:sp>
        <p:nvSpPr>
          <p:cNvPr id="153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latin typeface="Arial" panose="020B0604020202020204" pitchFamily="34" charset="0"/>
              </a:rPr>
              <a:t>While school readiness of children is considered, an equally important question is whether schools are ready for children? The first and most important factor is availability of competent, energetic teachers. Public schools struggle with layers of issues when it comes to teachers for ECE. </a:t>
            </a:r>
          </a:p>
        </p:txBody>
      </p:sp>
      <p:sp>
        <p:nvSpPr>
          <p:cNvPr id="153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205EFAC-14A5-4DAF-88B1-A310634A1DBE}" type="slidenum">
              <a:rPr lang="en-US"/>
              <a:pPr>
                <a:spcBef>
                  <a:spcPct val="0"/>
                </a:spcBef>
              </a:pPr>
              <a:t>12</a:t>
            </a:fld>
            <a:endParaRPr lang="en-US"/>
          </a:p>
        </p:txBody>
      </p:sp>
    </p:spTree>
    <p:extLst>
      <p:ext uri="{BB962C8B-B14F-4D97-AF65-F5344CB8AC3E}">
        <p14:creationId xmlns:p14="http://schemas.microsoft.com/office/powerpoint/2010/main" val="15654041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e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e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96C9ADC-F065-460F-A4D3-5F18411750E6}" type="datetime1">
              <a:rPr lang="en-US" smtClean="0"/>
              <a:t>11/27/2013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F49EF9A-792A-426D-9692-A82C0D05956F}" type="datetime1">
              <a:rPr lang="en-US" smtClean="0"/>
              <a:t>11/27/2013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AE38CE6-8763-47F9-AF6C-6FA95DBC7362}" type="datetime1">
              <a:rPr lang="en-US" smtClean="0"/>
              <a:t>11/27/2013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8AD06D5-8F63-48E3-9462-CA4F2D1AD790}" type="datetime1">
              <a:rPr lang="en-US" smtClean="0"/>
              <a:t>11/27/2013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06C1085-C13E-4C17-81BA-F3657B49135A}" type="datetime1">
              <a:rPr lang="en-US" smtClean="0"/>
              <a:t>11/27/2013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4C7A233-73F6-460A-A9F0-F197C6BE3AF5}" type="datetime1">
              <a:rPr lang="en-US" smtClean="0"/>
              <a:t>11/27/2013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62B17F6-6A2F-44D1-883E-E67DDBA06E1A}" type="datetime1">
              <a:rPr lang="en-US" smtClean="0"/>
              <a:t>11/27/2013</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9BBD4F4C-07C8-479E-847C-AA570AC6C03D}" type="datetime1">
              <a:rPr lang="en-US" smtClean="0"/>
              <a:t>11/27/2013</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ACF00F-181F-40E0-913C-0F4872464727}" type="datetime1">
              <a:rPr lang="en-US" smtClean="0"/>
              <a:t>11/27/2013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EF96ABA-77D1-47B2-8998-0D6403F91CB7}" type="datetime1">
              <a:rPr lang="en-US" smtClean="0"/>
              <a:t>11/27/2013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BA106C-2F9C-4285-827A-4DB7A3D04057}" type="datetime1">
              <a:rPr lang="en-US" smtClean="0"/>
              <a:t>11/27/2013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contact">
    <p:spTree>
      <p:nvGrpSpPr>
        <p:cNvPr id="1" name=""/>
        <p:cNvGrpSpPr/>
        <p:nvPr/>
      </p:nvGrpSpPr>
      <p:grpSpPr>
        <a:xfrm>
          <a:off x="0" y="0"/>
          <a:ext cx="0" cy="0"/>
          <a:chOff x="0" y="0"/>
          <a:chExt cx="0" cy="0"/>
        </a:xfrm>
      </p:grpSpPr>
      <p:pic>
        <p:nvPicPr>
          <p:cNvPr id="6" name="Grafik 11" descr="lights_ppt_footer.pn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Grafik 13" descr="trenner.png"/>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1196975"/>
            <a:ext cx="12192000"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C:\Users\Yasir Ahmed\Desktop\aser 2012 logo.jp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334434" y="6008688"/>
            <a:ext cx="1936751"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itel 1"/>
          <p:cNvSpPr>
            <a:spLocks noGrp="1"/>
          </p:cNvSpPr>
          <p:nvPr>
            <p:ph type="ctrTitle"/>
          </p:nvPr>
        </p:nvSpPr>
        <p:spPr>
          <a:xfrm>
            <a:off x="815414" y="317788"/>
            <a:ext cx="10561173" cy="864096"/>
          </a:xfrm>
          <a:noFill/>
        </p:spPr>
        <p:txBody>
          <a:bodyPr lIns="0" tIns="0" rIns="0" bIns="0" anchor="t">
            <a:noAutofit/>
          </a:bodyPr>
          <a:lstStyle>
            <a:lvl1pPr algn="l">
              <a:defRPr sz="4400" b="1">
                <a:solidFill>
                  <a:schemeClr val="accent1"/>
                </a:solidFill>
                <a:effectLst/>
                <a:latin typeface="+mj-lt"/>
              </a:defRPr>
            </a:lvl1pPr>
          </a:lstStyle>
          <a:p>
            <a:r>
              <a:rPr lang="de-DE" smtClean="0"/>
              <a:t>Titelmasterformat durch Klicken bearbeiten</a:t>
            </a:r>
            <a:endParaRPr lang="de-DE" dirty="0"/>
          </a:p>
        </p:txBody>
      </p:sp>
      <p:sp>
        <p:nvSpPr>
          <p:cNvPr id="18" name="Inhaltsplatzhalter 2"/>
          <p:cNvSpPr>
            <a:spLocks noGrp="1"/>
          </p:cNvSpPr>
          <p:nvPr>
            <p:ph idx="13"/>
          </p:nvPr>
        </p:nvSpPr>
        <p:spPr>
          <a:xfrm>
            <a:off x="6672064" y="1556792"/>
            <a:ext cx="4704523" cy="3960440"/>
          </a:xfrm>
        </p:spPr>
        <p:txBody>
          <a:bodyPr lIns="0" tIns="0" rIns="0" bIns="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smtClean="0"/>
              <a:t>Textmasterformate durch Klicken bearbeiten</a:t>
            </a:r>
          </a:p>
        </p:txBody>
      </p:sp>
      <p:sp>
        <p:nvSpPr>
          <p:cNvPr id="11" name="Bildplatzhalter 2" descr="Click For Your Pic"/>
          <p:cNvSpPr>
            <a:spLocks noGrp="1"/>
          </p:cNvSpPr>
          <p:nvPr>
            <p:ph type="pic" idx="14"/>
          </p:nvPr>
        </p:nvSpPr>
        <p:spPr>
          <a:xfrm>
            <a:off x="815413" y="1628800"/>
            <a:ext cx="4704523" cy="1800200"/>
          </a:xfrm>
          <a:gradFill flip="none" rotWithShape="1">
            <a:gsLst>
              <a:gs pos="0">
                <a:schemeClr val="tx2"/>
              </a:gs>
              <a:gs pos="50000">
                <a:schemeClr val="bg2"/>
              </a:gs>
            </a:gsLst>
            <a:path path="circle">
              <a:fillToRect l="50000" t="50000" r="50000" b="50000"/>
            </a:path>
            <a:tileRect/>
          </a:gradFill>
          <a:ln>
            <a:noFill/>
          </a:ln>
        </p:spPr>
        <p:txBody>
          <a:bodyPr rtlCol="0">
            <a:normAutofit/>
          </a:bodyPr>
          <a:lstStyle>
            <a:lvl1pPr marL="0" indent="0" algn="ctr">
              <a:buNone/>
              <a:defRPr sz="20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endParaRPr lang="de-DE" noProof="0" dirty="0"/>
          </a:p>
        </p:txBody>
      </p:sp>
      <p:sp>
        <p:nvSpPr>
          <p:cNvPr id="12" name="Inhaltsplatzhalter 2"/>
          <p:cNvSpPr>
            <a:spLocks noGrp="1"/>
          </p:cNvSpPr>
          <p:nvPr>
            <p:ph idx="1"/>
          </p:nvPr>
        </p:nvSpPr>
        <p:spPr>
          <a:xfrm>
            <a:off x="815413" y="3717032"/>
            <a:ext cx="4704523" cy="1800200"/>
          </a:xfrm>
        </p:spPr>
        <p:txBody>
          <a:bodyPr lIns="0" tIns="0" rIns="0" bIns="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smtClean="0"/>
              <a:t>Textmasterformate durch Klicken bearbeiten</a:t>
            </a:r>
          </a:p>
        </p:txBody>
      </p:sp>
    </p:spTree>
    <p:extLst>
      <p:ext uri="{BB962C8B-B14F-4D97-AF65-F5344CB8AC3E}">
        <p14:creationId xmlns:p14="http://schemas.microsoft.com/office/powerpoint/2010/main" val="3042899581"/>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ontent_3">
    <p:spTree>
      <p:nvGrpSpPr>
        <p:cNvPr id="1" name=""/>
        <p:cNvGrpSpPr/>
        <p:nvPr/>
      </p:nvGrpSpPr>
      <p:grpSpPr>
        <a:xfrm>
          <a:off x="0" y="0"/>
          <a:ext cx="0" cy="0"/>
          <a:chOff x="0" y="0"/>
          <a:chExt cx="0" cy="0"/>
        </a:xfrm>
      </p:grpSpPr>
      <p:pic>
        <p:nvPicPr>
          <p:cNvPr id="9" name="Grafik 11" descr="lights_ppt_footer.pn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Grafik 13" descr="trenner.png"/>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1196975"/>
            <a:ext cx="12192000"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C:\Users\Yasir Ahmed\Desktop\aser 2012 logo.jp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334434" y="6008688"/>
            <a:ext cx="1936751"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itel 1"/>
          <p:cNvSpPr>
            <a:spLocks noGrp="1"/>
          </p:cNvSpPr>
          <p:nvPr>
            <p:ph type="ctrTitle"/>
          </p:nvPr>
        </p:nvSpPr>
        <p:spPr>
          <a:xfrm>
            <a:off x="815414" y="317788"/>
            <a:ext cx="10561173" cy="864096"/>
          </a:xfrm>
          <a:noFill/>
        </p:spPr>
        <p:txBody>
          <a:bodyPr lIns="0" tIns="0" rIns="0" bIns="0" anchor="t">
            <a:noAutofit/>
          </a:bodyPr>
          <a:lstStyle>
            <a:lvl1pPr algn="l">
              <a:defRPr sz="4400" b="1">
                <a:solidFill>
                  <a:schemeClr val="accent1"/>
                </a:solidFill>
                <a:effectLst/>
                <a:latin typeface="+mj-lt"/>
              </a:defRPr>
            </a:lvl1pPr>
          </a:lstStyle>
          <a:p>
            <a:r>
              <a:rPr lang="de-DE" smtClean="0"/>
              <a:t>Titelmasterformat durch Klicken bearbeiten</a:t>
            </a:r>
            <a:endParaRPr lang="de-DE" dirty="0"/>
          </a:p>
        </p:txBody>
      </p:sp>
      <p:sp>
        <p:nvSpPr>
          <p:cNvPr id="17" name="Inhaltsplatzhalter 2"/>
          <p:cNvSpPr>
            <a:spLocks noGrp="1"/>
          </p:cNvSpPr>
          <p:nvPr>
            <p:ph idx="1"/>
          </p:nvPr>
        </p:nvSpPr>
        <p:spPr>
          <a:xfrm>
            <a:off x="815413" y="3068960"/>
            <a:ext cx="3168352" cy="2448272"/>
          </a:xfrm>
        </p:spPr>
        <p:txBody>
          <a:bodyPr lIns="0" tIns="0" rIns="0" bIns="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smtClean="0"/>
              <a:t>Textmasterformate durch Klicken bearbeiten</a:t>
            </a:r>
          </a:p>
        </p:txBody>
      </p:sp>
      <p:sp>
        <p:nvSpPr>
          <p:cNvPr id="19" name="Bildplatzhalter 2" descr="Click For Your Pic"/>
          <p:cNvSpPr>
            <a:spLocks noGrp="1"/>
          </p:cNvSpPr>
          <p:nvPr>
            <p:ph type="pic" idx="13"/>
          </p:nvPr>
        </p:nvSpPr>
        <p:spPr>
          <a:xfrm>
            <a:off x="815413" y="1628800"/>
            <a:ext cx="3168352" cy="1152128"/>
          </a:xfrm>
          <a:gradFill flip="none" rotWithShape="1">
            <a:gsLst>
              <a:gs pos="0">
                <a:schemeClr val="tx2"/>
              </a:gs>
              <a:gs pos="50000">
                <a:schemeClr val="bg2"/>
              </a:gs>
            </a:gsLst>
            <a:path path="circle">
              <a:fillToRect l="50000" t="50000" r="50000" b="50000"/>
            </a:path>
            <a:tileRect/>
          </a:gradFill>
          <a:ln>
            <a:noFill/>
          </a:ln>
        </p:spPr>
        <p:txBody>
          <a:bodyPr rtlCol="0">
            <a:normAutofit/>
          </a:bodyPr>
          <a:lstStyle>
            <a:lvl1pPr marL="0" indent="0" algn="ctr">
              <a:buNone/>
              <a:defRPr sz="14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endParaRPr lang="de-DE" noProof="0" dirty="0"/>
          </a:p>
        </p:txBody>
      </p:sp>
      <p:sp>
        <p:nvSpPr>
          <p:cNvPr id="21" name="Bildplatzhalter 2" descr="Click For Your Pic"/>
          <p:cNvSpPr>
            <a:spLocks noGrp="1"/>
          </p:cNvSpPr>
          <p:nvPr>
            <p:ph type="pic" idx="14"/>
          </p:nvPr>
        </p:nvSpPr>
        <p:spPr>
          <a:xfrm>
            <a:off x="4511824" y="1628800"/>
            <a:ext cx="3168352" cy="1152128"/>
          </a:xfrm>
          <a:gradFill flip="none" rotWithShape="1">
            <a:gsLst>
              <a:gs pos="0">
                <a:schemeClr val="tx2"/>
              </a:gs>
              <a:gs pos="50000">
                <a:schemeClr val="bg2"/>
              </a:gs>
            </a:gsLst>
            <a:path path="circle">
              <a:fillToRect l="50000" t="50000" r="50000" b="50000"/>
            </a:path>
            <a:tileRect/>
          </a:gradFill>
          <a:ln>
            <a:noFill/>
          </a:ln>
        </p:spPr>
        <p:txBody>
          <a:bodyPr rtlCol="0">
            <a:normAutofit/>
          </a:bodyPr>
          <a:lstStyle>
            <a:lvl1pPr marL="0" indent="0" algn="ctr">
              <a:buNone/>
              <a:defRPr sz="14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endParaRPr lang="de-DE" noProof="0" dirty="0"/>
          </a:p>
        </p:txBody>
      </p:sp>
      <p:sp>
        <p:nvSpPr>
          <p:cNvPr id="22" name="Bildplatzhalter 2" descr="Click For Your Pic"/>
          <p:cNvSpPr>
            <a:spLocks noGrp="1"/>
          </p:cNvSpPr>
          <p:nvPr>
            <p:ph type="pic" idx="15"/>
          </p:nvPr>
        </p:nvSpPr>
        <p:spPr>
          <a:xfrm>
            <a:off x="8208235" y="1628800"/>
            <a:ext cx="3168352" cy="1152128"/>
          </a:xfrm>
          <a:gradFill flip="none" rotWithShape="1">
            <a:gsLst>
              <a:gs pos="0">
                <a:schemeClr val="tx2"/>
              </a:gs>
              <a:gs pos="50000">
                <a:schemeClr val="bg2"/>
              </a:gs>
            </a:gsLst>
            <a:path path="circle">
              <a:fillToRect l="50000" t="50000" r="50000" b="50000"/>
            </a:path>
            <a:tileRect/>
          </a:gradFill>
          <a:ln>
            <a:noFill/>
          </a:ln>
        </p:spPr>
        <p:txBody>
          <a:bodyPr rtlCol="0">
            <a:normAutofit/>
          </a:bodyPr>
          <a:lstStyle>
            <a:lvl1pPr marL="0" indent="0" algn="ctr">
              <a:buNone/>
              <a:defRPr sz="14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endParaRPr lang="de-DE" noProof="0" dirty="0"/>
          </a:p>
        </p:txBody>
      </p:sp>
      <p:sp>
        <p:nvSpPr>
          <p:cNvPr id="23" name="Inhaltsplatzhalter 2"/>
          <p:cNvSpPr>
            <a:spLocks noGrp="1"/>
          </p:cNvSpPr>
          <p:nvPr>
            <p:ph idx="16"/>
          </p:nvPr>
        </p:nvSpPr>
        <p:spPr>
          <a:xfrm>
            <a:off x="4511824" y="3068960"/>
            <a:ext cx="3168352" cy="2448272"/>
          </a:xfrm>
        </p:spPr>
        <p:txBody>
          <a:bodyPr lIns="0" tIns="0" rIns="0" bIns="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smtClean="0"/>
              <a:t>Textmasterformate durch Klicken bearbeiten</a:t>
            </a:r>
          </a:p>
        </p:txBody>
      </p:sp>
      <p:sp>
        <p:nvSpPr>
          <p:cNvPr id="24" name="Inhaltsplatzhalter 2"/>
          <p:cNvSpPr>
            <a:spLocks noGrp="1"/>
          </p:cNvSpPr>
          <p:nvPr>
            <p:ph idx="17"/>
          </p:nvPr>
        </p:nvSpPr>
        <p:spPr>
          <a:xfrm>
            <a:off x="8208235" y="3068960"/>
            <a:ext cx="3168352" cy="2448272"/>
          </a:xfrm>
        </p:spPr>
        <p:txBody>
          <a:bodyPr lIns="0" tIns="0" rIns="0" bIns="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smtClean="0"/>
              <a:t>Textmasterformate durch Klicken bearbeiten</a:t>
            </a:r>
          </a:p>
        </p:txBody>
      </p:sp>
    </p:spTree>
    <p:extLst>
      <p:ext uri="{BB962C8B-B14F-4D97-AF65-F5344CB8AC3E}">
        <p14:creationId xmlns:p14="http://schemas.microsoft.com/office/powerpoint/2010/main" val="2660326216"/>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FCE625AA-D604-4C38-9DF3-78919C9721D9}" type="datetime1">
              <a:rPr lang="en-US" smtClean="0"/>
              <a:t>11/27/2013</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Lst>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9.png"/><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18" Type="http://schemas.openxmlformats.org/officeDocument/2006/relationships/diagramLayout" Target="../diagrams/layout4.xml"/><Relationship Id="rId3" Type="http://schemas.openxmlformats.org/officeDocument/2006/relationships/diagramLayout" Target="../diagrams/layout1.xml"/><Relationship Id="rId21" Type="http://schemas.microsoft.com/office/2007/relationships/diagramDrawing" Target="../diagrams/drawing4.xml"/><Relationship Id="rId7" Type="http://schemas.openxmlformats.org/officeDocument/2006/relationships/diagramData" Target="../diagrams/data2.xml"/><Relationship Id="rId12" Type="http://schemas.openxmlformats.org/officeDocument/2006/relationships/diagramData" Target="../diagrams/data3.xml"/><Relationship Id="rId17" Type="http://schemas.openxmlformats.org/officeDocument/2006/relationships/diagramData" Target="../diagrams/data4.xml"/><Relationship Id="rId2" Type="http://schemas.openxmlformats.org/officeDocument/2006/relationships/diagramData" Target="../diagrams/data1.xml"/><Relationship Id="rId16" Type="http://schemas.microsoft.com/office/2007/relationships/diagramDrawing" Target="../diagrams/drawing3.xml"/><Relationship Id="rId20" Type="http://schemas.openxmlformats.org/officeDocument/2006/relationships/diagramColors" Target="../diagrams/colors4.xml"/><Relationship Id="rId1" Type="http://schemas.openxmlformats.org/officeDocument/2006/relationships/slideLayout" Target="../slideLayouts/slideLayout7.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diagramColors" Target="../diagrams/colors3.xml"/><Relationship Id="rId10" Type="http://schemas.openxmlformats.org/officeDocument/2006/relationships/diagramColors" Target="../diagrams/colors2.xml"/><Relationship Id="rId19" Type="http://schemas.openxmlformats.org/officeDocument/2006/relationships/diagramQuickStyle" Target="../diagrams/quickStyle4.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15.png"/><Relationship Id="rId4" Type="http://schemas.openxmlformats.org/officeDocument/2006/relationships/image" Target="../media/image14.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0051" y="398343"/>
            <a:ext cx="10058400" cy="3566160"/>
          </a:xfrm>
        </p:spPr>
        <p:txBody>
          <a:bodyPr/>
          <a:lstStyle/>
          <a:p>
            <a:r>
              <a:rPr lang="en-US" dirty="0" smtClean="0"/>
              <a:t>Financing  ECE- ECD In Pakistan </a:t>
            </a:r>
            <a:endParaRPr lang="en-US" dirty="0"/>
          </a:p>
        </p:txBody>
      </p:sp>
      <p:sp>
        <p:nvSpPr>
          <p:cNvPr id="3" name="Subtitle 2"/>
          <p:cNvSpPr>
            <a:spLocks noGrp="1"/>
          </p:cNvSpPr>
          <p:nvPr>
            <p:ph type="subTitle" idx="1"/>
          </p:nvPr>
        </p:nvSpPr>
        <p:spPr>
          <a:xfrm>
            <a:off x="1100051" y="4015548"/>
            <a:ext cx="10058400" cy="1535246"/>
          </a:xfrm>
        </p:spPr>
        <p:txBody>
          <a:bodyPr>
            <a:noAutofit/>
          </a:bodyPr>
          <a:lstStyle/>
          <a:p>
            <a:pPr algn="ctr"/>
            <a:r>
              <a:rPr lang="en-US" sz="1600" b="1" dirty="0" smtClean="0"/>
              <a:t>ARNEC   Conference - Singapore </a:t>
            </a:r>
            <a:r>
              <a:rPr lang="en-US" sz="1600" dirty="0" smtClean="0"/>
              <a:t>-  </a:t>
            </a:r>
            <a:r>
              <a:rPr lang="en-US" sz="1600" b="1" dirty="0" smtClean="0"/>
              <a:t>November 18-20  2013 </a:t>
            </a:r>
          </a:p>
          <a:p>
            <a:r>
              <a:rPr lang="en-US" sz="1600" b="1" dirty="0" err="1" smtClean="0"/>
              <a:t>Baela</a:t>
            </a:r>
            <a:r>
              <a:rPr lang="en-US" sz="1600" b="1" dirty="0" smtClean="0"/>
              <a:t> </a:t>
            </a:r>
            <a:r>
              <a:rPr lang="en-US" sz="1600" b="1" dirty="0" err="1" smtClean="0"/>
              <a:t>Raza</a:t>
            </a:r>
            <a:r>
              <a:rPr lang="en-US" sz="1600" b="1" dirty="0" smtClean="0"/>
              <a:t> Jamil –  </a:t>
            </a:r>
          </a:p>
          <a:p>
            <a:r>
              <a:rPr lang="en-US" sz="1600" b="1" dirty="0" err="1" smtClean="0"/>
              <a:t>Idara</a:t>
            </a:r>
            <a:r>
              <a:rPr lang="en-US" sz="1600" b="1" dirty="0" smtClean="0"/>
              <a:t>-e-</a:t>
            </a:r>
            <a:r>
              <a:rPr lang="en-US" sz="1600" b="1" dirty="0" err="1" smtClean="0"/>
              <a:t>Taleem</a:t>
            </a:r>
            <a:r>
              <a:rPr lang="en-US" sz="1600" b="1" dirty="0" smtClean="0"/>
              <a:t>-o-</a:t>
            </a:r>
            <a:r>
              <a:rPr lang="en-US" sz="1600" b="1" dirty="0" err="1" smtClean="0"/>
              <a:t>Aagahi</a:t>
            </a:r>
            <a:r>
              <a:rPr lang="en-US" sz="1600" b="1" dirty="0" smtClean="0"/>
              <a:t>-(ITA) </a:t>
            </a:r>
            <a:r>
              <a:rPr lang="en-US" sz="1600" b="1" i="1" dirty="0" smtClean="0"/>
              <a:t>Centre for education and </a:t>
            </a:r>
            <a:r>
              <a:rPr lang="en-US" sz="1600" b="1" i="1" dirty="0" err="1" smtClean="0"/>
              <a:t>ConSciousness</a:t>
            </a:r>
            <a:r>
              <a:rPr lang="en-US" sz="1600" b="1" i="1" dirty="0" smtClean="0"/>
              <a:t>   </a:t>
            </a:r>
            <a:r>
              <a:rPr lang="en-US" sz="1600" b="1" dirty="0" smtClean="0"/>
              <a:t>Pakistan &amp;</a:t>
            </a:r>
            <a:endParaRPr lang="en-US" sz="1600" b="1" dirty="0" smtClean="0"/>
          </a:p>
          <a:p>
            <a:r>
              <a:rPr lang="en-US" sz="1600" b="1" dirty="0" smtClean="0"/>
              <a:t>South Asia Forum for Education Development </a:t>
            </a:r>
            <a:r>
              <a:rPr lang="en-US" sz="1600" b="1" dirty="0" smtClean="0"/>
              <a:t>(SAFED)</a:t>
            </a:r>
            <a:endParaRPr lang="en-US" sz="1600" b="1" dirty="0"/>
          </a:p>
        </p:txBody>
      </p:sp>
    </p:spTree>
    <p:extLst>
      <p:ext uri="{BB962C8B-B14F-4D97-AF65-F5344CB8AC3E}">
        <p14:creationId xmlns:p14="http://schemas.microsoft.com/office/powerpoint/2010/main" val="34980782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22291"/>
          <a:stretch/>
        </p:blipFill>
        <p:spPr>
          <a:xfrm>
            <a:off x="163131" y="2666636"/>
            <a:ext cx="12028868" cy="1164828"/>
          </a:xfrm>
          <a:prstGeom prst="rect">
            <a:avLst/>
          </a:prstGeom>
        </p:spPr>
      </p:pic>
      <p:pic>
        <p:nvPicPr>
          <p:cNvPr id="3" name="Picture 2"/>
          <p:cNvPicPr>
            <a:picLocks noChangeAspect="1"/>
          </p:cNvPicPr>
          <p:nvPr/>
        </p:nvPicPr>
        <p:blipFill>
          <a:blip r:embed="rId3"/>
          <a:stretch>
            <a:fillRect/>
          </a:stretch>
        </p:blipFill>
        <p:spPr>
          <a:xfrm>
            <a:off x="231819" y="1561464"/>
            <a:ext cx="11891493" cy="1105172"/>
          </a:xfrm>
          <a:prstGeom prst="rect">
            <a:avLst/>
          </a:prstGeom>
        </p:spPr>
      </p:pic>
      <p:sp>
        <p:nvSpPr>
          <p:cNvPr id="4" name="TextBox 3"/>
          <p:cNvSpPr txBox="1"/>
          <p:nvPr/>
        </p:nvSpPr>
        <p:spPr>
          <a:xfrm>
            <a:off x="3103808" y="4404575"/>
            <a:ext cx="7018986" cy="1600438"/>
          </a:xfrm>
          <a:prstGeom prst="rect">
            <a:avLst/>
          </a:prstGeom>
          <a:noFill/>
        </p:spPr>
        <p:txBody>
          <a:bodyPr wrap="square" rtlCol="0">
            <a:spAutoFit/>
          </a:bodyPr>
          <a:lstStyle/>
          <a:p>
            <a:r>
              <a:rPr lang="en-US" sz="2800" b="1" dirty="0" smtClean="0"/>
              <a:t>Target Age Group as % of Total Population </a:t>
            </a:r>
          </a:p>
          <a:p>
            <a:r>
              <a:rPr lang="en-US" sz="2800" b="1" dirty="0" smtClean="0"/>
              <a:t>ECD : 0-8  Years = 24.22 %</a:t>
            </a:r>
          </a:p>
          <a:p>
            <a:r>
              <a:rPr lang="en-US" sz="2800" b="1" dirty="0" smtClean="0"/>
              <a:t>ECE  : 3-5  Years = 8.5 %</a:t>
            </a:r>
          </a:p>
          <a:p>
            <a:r>
              <a:rPr lang="en-US" sz="1400" b="1" dirty="0" smtClean="0"/>
              <a:t>Source: Pakistan Social Living Standards Measurements survey (PLSMs) 2011-2012 </a:t>
            </a:r>
            <a:endParaRPr lang="en-US" sz="1400" b="1" dirty="0"/>
          </a:p>
        </p:txBody>
      </p:sp>
      <p:sp>
        <p:nvSpPr>
          <p:cNvPr id="5" name="TextBox 4"/>
          <p:cNvSpPr txBox="1"/>
          <p:nvPr/>
        </p:nvSpPr>
        <p:spPr>
          <a:xfrm>
            <a:off x="1880316" y="396636"/>
            <a:ext cx="7624292" cy="523220"/>
          </a:xfrm>
          <a:prstGeom prst="rect">
            <a:avLst/>
          </a:prstGeom>
          <a:solidFill>
            <a:schemeClr val="accent1"/>
          </a:solidFill>
        </p:spPr>
        <p:txBody>
          <a:bodyPr wrap="square" rtlCol="0">
            <a:spAutoFit/>
          </a:bodyPr>
          <a:lstStyle/>
          <a:p>
            <a:r>
              <a:rPr lang="en-US" sz="2800" dirty="0" smtClean="0"/>
              <a:t>Target Population for ECD and ECE in Pakistan   </a:t>
            </a:r>
            <a:endParaRPr lang="en-US" sz="2800"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2</a:t>
            </a:fld>
            <a:endParaRPr lang="en-US" dirty="0"/>
          </a:p>
        </p:txBody>
      </p:sp>
    </p:spTree>
    <p:extLst>
      <p:ext uri="{BB962C8B-B14F-4D97-AF65-F5344CB8AC3E}">
        <p14:creationId xmlns:p14="http://schemas.microsoft.com/office/powerpoint/2010/main" val="1801092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el 5"/>
          <p:cNvSpPr>
            <a:spLocks noGrp="1"/>
          </p:cNvSpPr>
          <p:nvPr>
            <p:ph type="ctrTitle"/>
          </p:nvPr>
        </p:nvSpPr>
        <p:spPr>
          <a:xfrm>
            <a:off x="2135189" y="317500"/>
            <a:ext cx="7921625" cy="863600"/>
          </a:xfrm>
        </p:spPr>
        <p:txBody>
          <a:bodyPr/>
          <a:lstStyle/>
          <a:p>
            <a:pPr eaLnBrk="1" hangingPunct="1"/>
            <a:r>
              <a:rPr lang="en-US" sz="4000">
                <a:solidFill>
                  <a:srgbClr val="0070C0"/>
                </a:solidFill>
              </a:rPr>
              <a:t>Pre-School Enrollment </a:t>
            </a:r>
            <a:r>
              <a:rPr lang="en-US" sz="3200" b="0">
                <a:solidFill>
                  <a:srgbClr val="0070C0"/>
                </a:solidFill>
              </a:rPr>
              <a:t>(3-5 Years) – Rural</a:t>
            </a:r>
            <a:endParaRPr lang="en-US" sz="4000" b="0">
              <a:solidFill>
                <a:srgbClr val="0070C0"/>
              </a:solidFill>
            </a:endParaRPr>
          </a:p>
        </p:txBody>
      </p:sp>
      <p:pic>
        <p:nvPicPr>
          <p:cNvPr id="7" name="Picture Placeholder 6"/>
          <p:cNvPicPr>
            <a:picLocks noGrp="1" noChangeAspect="1"/>
          </p:cNvPicPr>
          <p:nvPr>
            <p:ph type="pic" idx="14"/>
          </p:nvPr>
        </p:nvPicPr>
        <p:blipFill>
          <a:blip r:embed="rId2" cstate="print">
            <a:extLst/>
          </a:blip>
          <a:stretch>
            <a:fillRect/>
          </a:stretch>
        </p:blipFill>
        <p:spPr>
          <a:xfrm>
            <a:off x="1847529" y="1405564"/>
            <a:ext cx="3423103" cy="2095445"/>
          </a:xfrm>
        </p:spPr>
      </p:pic>
      <p:sp>
        <p:nvSpPr>
          <p:cNvPr id="23556" name="Inhaltsplatzhalter 6"/>
          <p:cNvSpPr>
            <a:spLocks noGrp="1"/>
          </p:cNvSpPr>
          <p:nvPr>
            <p:ph idx="1"/>
          </p:nvPr>
        </p:nvSpPr>
        <p:spPr>
          <a:xfrm>
            <a:off x="1847851" y="3644901"/>
            <a:ext cx="3527425" cy="1800225"/>
          </a:xfrm>
        </p:spPr>
        <p:txBody>
          <a:bodyPr/>
          <a:lstStyle/>
          <a:p>
            <a:pPr indent="-179388" algn="l">
              <a:spcAft>
                <a:spcPts val="1200"/>
              </a:spcAft>
              <a:buClr>
                <a:srgbClr val="0070C0"/>
              </a:buClr>
              <a:buFont typeface="Wingdings" panose="05000000000000000000" pitchFamily="2" charset="2"/>
              <a:buChar char="Ø"/>
            </a:pPr>
            <a:r>
              <a:rPr lang="en-US" sz="2000" dirty="0"/>
              <a:t> </a:t>
            </a:r>
            <a:r>
              <a:rPr lang="en-US" sz="2000" b="1" dirty="0">
                <a:solidFill>
                  <a:schemeClr val="accent2"/>
                </a:solidFill>
              </a:rPr>
              <a:t>Enrollment of children of 3 – 5 years  </a:t>
            </a:r>
            <a:r>
              <a:rPr lang="en-US" sz="2800" b="1" dirty="0">
                <a:solidFill>
                  <a:schemeClr val="accent2"/>
                </a:solidFill>
              </a:rPr>
              <a:t>37%</a:t>
            </a:r>
            <a:r>
              <a:rPr lang="en-US" sz="2000" b="1" dirty="0">
                <a:solidFill>
                  <a:schemeClr val="accent2"/>
                </a:solidFill>
              </a:rPr>
              <a:t> in </a:t>
            </a:r>
            <a:r>
              <a:rPr lang="en-US" sz="2000" b="1" dirty="0" smtClean="0">
                <a:solidFill>
                  <a:schemeClr val="accent2"/>
                </a:solidFill>
              </a:rPr>
              <a:t>2012 -Rural</a:t>
            </a:r>
            <a:endParaRPr lang="en-US" sz="2000" b="1" dirty="0">
              <a:solidFill>
                <a:schemeClr val="accent2"/>
              </a:solidFill>
            </a:endParaRPr>
          </a:p>
          <a:p>
            <a:pPr indent="-179388" algn="l">
              <a:spcAft>
                <a:spcPts val="1200"/>
              </a:spcAft>
              <a:buClr>
                <a:srgbClr val="0070C0"/>
              </a:buClr>
              <a:buFont typeface="Wingdings" panose="05000000000000000000" pitchFamily="2" charset="2"/>
              <a:buChar char="Ø"/>
            </a:pPr>
            <a:r>
              <a:rPr lang="en-US" sz="2000" b="1" dirty="0">
                <a:solidFill>
                  <a:schemeClr val="accent2"/>
                </a:solidFill>
              </a:rPr>
              <a:t> Enrollment highest in Urban </a:t>
            </a:r>
            <a:r>
              <a:rPr lang="en-US" sz="2800" b="1" dirty="0">
                <a:solidFill>
                  <a:schemeClr val="accent2"/>
                </a:solidFill>
              </a:rPr>
              <a:t>55% </a:t>
            </a:r>
            <a:r>
              <a:rPr lang="en-US" sz="2800" b="1" dirty="0" smtClean="0">
                <a:solidFill>
                  <a:schemeClr val="accent2"/>
                </a:solidFill>
              </a:rPr>
              <a:t> </a:t>
            </a:r>
            <a:endParaRPr lang="en-US" sz="2800" b="1" dirty="0">
              <a:solidFill>
                <a:schemeClr val="accent2"/>
              </a:solidFill>
            </a:endParaRPr>
          </a:p>
        </p:txBody>
      </p:sp>
      <p:graphicFrame>
        <p:nvGraphicFramePr>
          <p:cNvPr id="10" name="Table 9"/>
          <p:cNvGraphicFramePr>
            <a:graphicFrameLocks noGrp="1"/>
          </p:cNvGraphicFramePr>
          <p:nvPr/>
        </p:nvGraphicFramePr>
        <p:xfrm>
          <a:off x="5591176" y="1484314"/>
          <a:ext cx="4752975" cy="3903664"/>
        </p:xfrm>
        <a:graphic>
          <a:graphicData uri="http://schemas.openxmlformats.org/drawingml/2006/table">
            <a:tbl>
              <a:tblPr/>
              <a:tblGrid>
                <a:gridCol w="679450"/>
                <a:gridCol w="679450"/>
                <a:gridCol w="679450"/>
                <a:gridCol w="677863"/>
                <a:gridCol w="679450"/>
                <a:gridCol w="679450"/>
                <a:gridCol w="677862"/>
              </a:tblGrid>
              <a:tr h="584167">
                <a:tc gridSpan="7">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dirty="0" smtClean="0">
                          <a:ln>
                            <a:noFill/>
                          </a:ln>
                          <a:solidFill>
                            <a:srgbClr val="FFFFFF"/>
                          </a:solidFill>
                          <a:effectLst/>
                          <a:latin typeface="Arial" charset="0"/>
                          <a:cs typeface="Times New Roman" pitchFamily="18" charset="0"/>
                        </a:rPr>
                        <a:t>% Children who attend different types of pre-schools</a:t>
                      </a:r>
                      <a:endParaRPr kumimoji="0" lang="en-US" sz="1400" b="1" i="0" u="none" strike="noStrike" cap="none" normalizeH="0" baseline="0" dirty="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1F497D"/>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57160">
                <a:tc rowSpan="2">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Arial" charset="0"/>
                          <a:cs typeface="Times New Roman" pitchFamily="18" charset="0"/>
                        </a:rPr>
                        <a:t>Age group</a:t>
                      </a:r>
                      <a:endParaRPr kumimoji="0" lang="en-US" sz="1200" b="0" i="0" u="none" strike="noStrike" cap="none" normalizeH="0" baseline="0" dirty="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FBFBF"/>
                    </a:solidFill>
                  </a:tcPr>
                </a:tc>
                <a:tc rowSpan="2">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Times New Roman" pitchFamily="18" charset="0"/>
                        </a:rPr>
                        <a:t>Govt.</a:t>
                      </a:r>
                      <a:endParaRPr kumimoji="0" lang="en-US" sz="1200" b="0" i="0" u="none" strike="noStrike" cap="none" normalizeH="0" baseline="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FBFBF"/>
                    </a:solidFill>
                  </a:tcPr>
                </a:tc>
                <a:tc gridSpan="3">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Non-state providers</a:t>
                      </a:r>
                      <a:endParaRPr kumimoji="0" lang="en-US" sz="1200" b="0" i="0" u="none" strike="noStrike" cap="none" normalizeH="0" baseline="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FBFBF"/>
                    </a:solidFill>
                  </a:tcPr>
                </a:tc>
                <a:tc hMerge="1">
                  <a:txBody>
                    <a:bodyPr/>
                    <a:lstStyle/>
                    <a:p>
                      <a:endParaRPr lang="en-US"/>
                    </a:p>
                  </a:txBody>
                  <a:tcPr/>
                </a:tc>
                <a:tc hMerge="1">
                  <a:txBody>
                    <a:bodyPr/>
                    <a:lstStyle/>
                    <a:p>
                      <a:endParaRPr lang="en-US"/>
                    </a:p>
                  </a:txBody>
                  <a:tcPr/>
                </a:tc>
                <a:tc rowSpan="2">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Times New Roman" pitchFamily="18" charset="0"/>
                        </a:rPr>
                        <a:t>Out-of-school</a:t>
                      </a:r>
                      <a:endParaRPr kumimoji="0" lang="en-US" sz="1200" b="0" i="0" u="none" strike="noStrike" cap="none" normalizeH="0" baseline="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FBFBF"/>
                    </a:solidFill>
                  </a:tcPr>
                </a:tc>
                <a:tc rowSpan="2">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Times New Roman" pitchFamily="18" charset="0"/>
                        </a:rPr>
                        <a:t>Total</a:t>
                      </a:r>
                      <a:endParaRPr kumimoji="0" lang="en-US" sz="1200" b="0" i="0" u="none" strike="noStrike" cap="none" normalizeH="0" baseline="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FBFBF"/>
                    </a:solidFill>
                  </a:tcPr>
                </a:tc>
              </a:tr>
              <a:tr h="450825">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Arial" charset="0"/>
                        </a:rPr>
                        <a:t>Pvt.</a:t>
                      </a:r>
                      <a:endParaRPr kumimoji="0" lang="en-US" sz="1200" b="0" i="0" u="none" strike="noStrike" cap="none" normalizeH="0" baseline="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FBFBF"/>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Times New Roman" pitchFamily="18" charset="0"/>
                        </a:rPr>
                        <a:t>Madrasah</a:t>
                      </a:r>
                      <a:endParaRPr kumimoji="0" lang="en-US" sz="1200" b="0" i="0" u="none" strike="noStrike" cap="none" normalizeH="0" baseline="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FBFBF"/>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Arial" charset="0"/>
                          <a:cs typeface="Times New Roman" pitchFamily="18" charset="0"/>
                        </a:rPr>
                        <a:t>Others</a:t>
                      </a:r>
                      <a:endParaRPr kumimoji="0" lang="en-US" sz="1200" b="0" i="0" u="none" strike="noStrike" cap="none" normalizeH="0" baseline="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BFBFBF"/>
                    </a:solidFill>
                  </a:tcPr>
                </a:tc>
                <a:tc vMerge="1">
                  <a:txBody>
                    <a:bodyPr/>
                    <a:lstStyle/>
                    <a:p>
                      <a:endParaRPr lang="en-US"/>
                    </a:p>
                  </a:txBody>
                  <a:tcPr/>
                </a:tc>
                <a:tc vMerge="1">
                  <a:txBody>
                    <a:bodyPr/>
                    <a:lstStyle/>
                    <a:p>
                      <a:endParaRPr lang="en-US"/>
                    </a:p>
                  </a:txBody>
                  <a:tcPr/>
                </a:tc>
              </a:tr>
              <a:tr h="454000">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cs typeface="Times New Roman" pitchFamily="18" charset="0"/>
                        </a:rPr>
                        <a:t>3</a:t>
                      </a:r>
                      <a:endParaRPr kumimoji="0" lang="en-US" sz="1400" b="0" i="0" u="none" strike="noStrike" cap="none" normalizeH="0" baseline="0" dirty="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8DB3E2"/>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6.0</a:t>
                      </a: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8DB3E2"/>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2.9</a:t>
                      </a: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8DB3E2"/>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0.3</a:t>
                      </a: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8DB3E2"/>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0.1</a:t>
                      </a: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8DB3E2"/>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90.7</a:t>
                      </a: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8DB3E2"/>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100</a:t>
                      </a: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8DB3E2"/>
                    </a:solidFill>
                  </a:tcPr>
                </a:tc>
              </a:tr>
              <a:tr h="454000">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cs typeface="Times New Roman" pitchFamily="18" charset="0"/>
                        </a:rPr>
                        <a:t>4</a:t>
                      </a:r>
                      <a:endParaRPr kumimoji="0" lang="en-US" sz="1400" b="0" i="0" u="none" strike="noStrike" cap="none" normalizeH="0" baseline="0" dirty="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6D9F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21.2</a:t>
                      </a: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6D9F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10.3</a:t>
                      </a: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6D9F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0.6</a:t>
                      </a: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6D9F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0.3</a:t>
                      </a: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6D9F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67.6</a:t>
                      </a: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6D9F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100</a:t>
                      </a: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6D9F1"/>
                    </a:solidFill>
                  </a:tcPr>
                </a:tc>
              </a:tr>
              <a:tr h="454000">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cs typeface="Times New Roman" pitchFamily="18" charset="0"/>
                        </a:rPr>
                        <a:t>5</a:t>
                      </a:r>
                      <a:endParaRPr kumimoji="0" lang="en-US" sz="1400" b="0" i="0" u="none" strike="noStrike" cap="none" normalizeH="0" baseline="0" dirty="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8DB3E2"/>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45.5</a:t>
                      </a: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8DB3E2"/>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15.4</a:t>
                      </a: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8DB3E2"/>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0.9</a:t>
                      </a: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8DB3E2"/>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0.4</a:t>
                      </a: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8DB3E2"/>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37.8</a:t>
                      </a: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8DB3E2"/>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cs typeface="Arial" charset="0"/>
                        </a:rPr>
                        <a:t>100</a:t>
                      </a: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8DB3E2"/>
                    </a:solidFill>
                  </a:tcPr>
                </a:tc>
              </a:tr>
              <a:tr h="390504">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charset="0"/>
                          <a:cs typeface="Times New Roman" pitchFamily="18" charset="0"/>
                        </a:rPr>
                        <a:t>3-5</a:t>
                      </a:r>
                      <a:endParaRPr kumimoji="0" lang="en-US" sz="1400" b="0" i="0" u="none" strike="noStrike" cap="none" normalizeH="0" baseline="0" dirty="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6D9F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Arial" charset="0"/>
                        </a:rPr>
                        <a:t>26.2</a:t>
                      </a:r>
                      <a:endParaRPr kumimoji="0" lang="en-US" sz="1400" b="0" i="0" u="none" strike="noStrike" cap="none" normalizeH="0" baseline="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6D9F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Arial" charset="0"/>
                        </a:rPr>
                        <a:t>10.0</a:t>
                      </a:r>
                      <a:endParaRPr kumimoji="0" lang="en-US" sz="1400" b="0" i="0" u="none" strike="noStrike" cap="none" normalizeH="0" baseline="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6D9F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Arial" charset="0"/>
                        </a:rPr>
                        <a:t>0.6</a:t>
                      </a:r>
                      <a:endParaRPr kumimoji="0" lang="en-US" sz="1400" b="0" i="0" u="none" strike="noStrike" cap="none" normalizeH="0" baseline="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6D9F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Arial" charset="0"/>
                        </a:rPr>
                        <a:t>0.3</a:t>
                      </a:r>
                      <a:endParaRPr kumimoji="0" lang="en-US" sz="1400" b="0" i="0" u="none" strike="noStrike" cap="none" normalizeH="0" baseline="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6D9F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Arial" charset="0"/>
                        </a:rPr>
                        <a:t>62.9</a:t>
                      </a:r>
                      <a:endParaRPr kumimoji="0" lang="en-US" sz="1400" b="0" i="0" u="none" strike="noStrike" cap="none" normalizeH="0" baseline="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6D9F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Arial" charset="0"/>
                        </a:rPr>
                        <a:t>100</a:t>
                      </a:r>
                      <a:endParaRPr kumimoji="0" lang="en-US" sz="1400" b="0" i="0" u="none" strike="noStrike" cap="none" normalizeH="0" baseline="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C6D9F1"/>
                    </a:solidFill>
                  </a:tcPr>
                </a:tc>
              </a:tr>
              <a:tr h="368280">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charset="0"/>
                          <a:cs typeface="Times New Roman" pitchFamily="18" charset="0"/>
                        </a:rPr>
                        <a:t>Total</a:t>
                      </a:r>
                      <a:endParaRPr kumimoji="0" lang="en-US" sz="1400" b="0" i="0" u="none" strike="noStrike" cap="none" normalizeH="0" baseline="0" dirty="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8DB3E2"/>
                    </a:solidFill>
                  </a:tcPr>
                </a:tc>
                <a:tc gridSpan="4">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Arial" charset="0"/>
                        </a:rPr>
                        <a:t>37.1</a:t>
                      </a:r>
                      <a:endParaRPr kumimoji="0" lang="en-US" sz="1400" b="0" i="0" u="none" strike="noStrike" cap="none" normalizeH="0" baseline="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8DB3E2"/>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Arial" charset="0"/>
                        </a:rPr>
                        <a:t>62.9</a:t>
                      </a:r>
                      <a:endParaRPr kumimoji="0" lang="en-US" sz="1400" b="0" i="0" u="none" strike="noStrike" cap="none" normalizeH="0" baseline="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8DB3E2"/>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rial" charset="0"/>
                          <a:cs typeface="Arial" charset="0"/>
                        </a:rPr>
                        <a:t>100</a:t>
                      </a:r>
                      <a:endParaRPr kumimoji="0" lang="en-US" sz="1400" b="0" i="0" u="none" strike="noStrike" cap="none" normalizeH="0" baseline="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8DB3E2"/>
                    </a:solidFill>
                  </a:tcPr>
                </a:tc>
              </a:tr>
              <a:tr h="490725">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charset="0"/>
                          <a:cs typeface="Times New Roman" pitchFamily="18" charset="0"/>
                        </a:rPr>
                        <a:t>By type</a:t>
                      </a:r>
                      <a:endParaRPr kumimoji="0" lang="en-US" sz="1400" b="0" i="0" u="none" strike="noStrike" cap="none" normalizeH="0" baseline="0" dirty="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000000"/>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6D9F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charset="0"/>
                          <a:cs typeface="Arial" charset="0"/>
                        </a:rPr>
                        <a:t>70.5</a:t>
                      </a:r>
                      <a:endParaRPr kumimoji="0" lang="en-US" sz="1400" b="0" i="0" u="none" strike="noStrike" cap="none" normalizeH="0" baseline="0" dirty="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6D9F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charset="0"/>
                          <a:cs typeface="Arial" charset="0"/>
                        </a:rPr>
                        <a:t>27.0</a:t>
                      </a:r>
                      <a:endParaRPr kumimoji="0" lang="en-US" sz="1400" b="0" i="0" u="none" strike="noStrike" cap="none" normalizeH="0" baseline="0" dirty="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6D9F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charset="0"/>
                          <a:cs typeface="Arial" charset="0"/>
                        </a:rPr>
                        <a:t>1.7</a:t>
                      </a:r>
                      <a:endParaRPr kumimoji="0" lang="en-US" sz="1400" b="0" i="0" u="none" strike="noStrike" cap="none" normalizeH="0" baseline="0" dirty="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6D9F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charset="0"/>
                          <a:cs typeface="Arial" charset="0"/>
                        </a:rPr>
                        <a:t>0.7</a:t>
                      </a:r>
                      <a:endParaRPr kumimoji="0" lang="en-US" sz="1400" b="0" i="0" u="none" strike="noStrike" cap="none" normalizeH="0" baseline="0" dirty="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6D9F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6D9F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Arial" charset="0"/>
                        <a:cs typeface="Arial" charset="0"/>
                      </a:endParaRPr>
                    </a:p>
                  </a:txBody>
                  <a:tcPr marL="36830" marR="36830" marT="0" marB="0" anchor="ctr" horzOverflow="overflow">
                    <a:lnL w="12700" cap="flat" cmpd="sng" algn="ctr">
                      <a:solidFill>
                        <a:srgbClr val="FFFFF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6D9F1"/>
                    </a:solidFill>
                  </a:tcPr>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380929786"/>
              </p:ext>
            </p:extLst>
          </p:nvPr>
        </p:nvGraphicFramePr>
        <p:xfrm>
          <a:off x="2279560" y="5460642"/>
          <a:ext cx="8693239" cy="1188720"/>
        </p:xfrm>
        <a:graphic>
          <a:graphicData uri="http://schemas.openxmlformats.org/drawingml/2006/table">
            <a:tbl>
              <a:tblPr firstRow="1" bandRow="1">
                <a:tableStyleId>{5C22544A-7EE6-4342-B048-85BDC9FD1C3A}</a:tableStyleId>
              </a:tblPr>
              <a:tblGrid>
                <a:gridCol w="8693239"/>
              </a:tblGrid>
              <a:tr h="898884">
                <a:tc>
                  <a:txBody>
                    <a:bodyPr/>
                    <a:lstStyle/>
                    <a:p>
                      <a:r>
                        <a:rPr lang="en-GB" sz="1800" b="1" kern="1200" dirty="0" smtClean="0">
                          <a:solidFill>
                            <a:schemeClr val="tx1"/>
                          </a:solidFill>
                          <a:effectLst/>
                          <a:latin typeface="+mn-lt"/>
                          <a:ea typeface="+mn-ea"/>
                          <a:cs typeface="+mn-cs"/>
                        </a:rPr>
                        <a:t>Note on Data: </a:t>
                      </a:r>
                      <a:r>
                        <a:rPr lang="en-GB" sz="1800" b="1" kern="1200" dirty="0" smtClean="0">
                          <a:solidFill>
                            <a:schemeClr val="tx1"/>
                          </a:solidFill>
                          <a:effectLst/>
                          <a:latin typeface="+mn-lt"/>
                          <a:ea typeface="+mn-ea"/>
                          <a:cs typeface="+mn-cs"/>
                        </a:rPr>
                        <a:t>Annual Status of Education Report (ASER) </a:t>
                      </a:r>
                      <a:r>
                        <a:rPr lang="en-GB" sz="1800" b="1" kern="1200" dirty="0" smtClean="0">
                          <a:solidFill>
                            <a:schemeClr val="tx1"/>
                          </a:solidFill>
                          <a:effectLst/>
                          <a:latin typeface="+mn-lt"/>
                          <a:ea typeface="+mn-ea"/>
                          <a:cs typeface="+mn-cs"/>
                        </a:rPr>
                        <a:t>2012 Survey of 4,033 villages in 80,209 households across Pakistan. A total number of 57,503 children (47% girls, 53% boys) were found in 3-5yr</a:t>
                      </a:r>
                      <a:r>
                        <a:rPr lang="en-GB" sz="1800" b="1" kern="1200" baseline="0" dirty="0" smtClean="0">
                          <a:solidFill>
                            <a:schemeClr val="tx1"/>
                          </a:solidFill>
                          <a:effectLst/>
                          <a:latin typeface="+mn-lt"/>
                          <a:ea typeface="+mn-ea"/>
                          <a:cs typeface="+mn-cs"/>
                        </a:rPr>
                        <a:t>s </a:t>
                      </a:r>
                      <a:r>
                        <a:rPr lang="en-GB" sz="1800" b="1" kern="1200" dirty="0" smtClean="0">
                          <a:solidFill>
                            <a:schemeClr val="tx1"/>
                          </a:solidFill>
                          <a:effectLst/>
                          <a:latin typeface="+mn-lt"/>
                          <a:ea typeface="+mn-ea"/>
                          <a:cs typeface="+mn-cs"/>
                        </a:rPr>
                        <a:t>age group.</a:t>
                      </a:r>
                    </a:p>
                    <a:p>
                      <a:pPr algn="ctr"/>
                      <a:r>
                        <a:rPr lang="en-GB" sz="1800" b="1" kern="1200" dirty="0" smtClean="0">
                          <a:solidFill>
                            <a:schemeClr val="tx1"/>
                          </a:solidFill>
                          <a:effectLst/>
                          <a:latin typeface="+mn-lt"/>
                          <a:ea typeface="+mn-ea"/>
                          <a:cs typeface="+mn-cs"/>
                        </a:rPr>
                        <a:t> </a:t>
                      </a:r>
                      <a:r>
                        <a:rPr lang="en-GB" sz="1800" b="1" kern="1200" dirty="0" smtClean="0">
                          <a:solidFill>
                            <a:schemeClr val="accent2"/>
                          </a:solidFill>
                          <a:effectLst/>
                          <a:latin typeface="+mn-lt"/>
                          <a:ea typeface="+mn-ea"/>
                          <a:cs typeface="+mn-cs"/>
                        </a:rPr>
                        <a:t>ECE in Public </a:t>
                      </a:r>
                      <a:r>
                        <a:rPr lang="en-GB" sz="1800" b="1" kern="1200" dirty="0" smtClean="0">
                          <a:solidFill>
                            <a:schemeClr val="accent2"/>
                          </a:solidFill>
                          <a:effectLst/>
                          <a:latin typeface="+mn-lt"/>
                          <a:ea typeface="+mn-ea"/>
                          <a:cs typeface="+mn-cs"/>
                        </a:rPr>
                        <a:t>Sector 70.5 %  </a:t>
                      </a:r>
                      <a:r>
                        <a:rPr lang="en-GB" sz="1800" b="1" kern="1200" dirty="0" smtClean="0">
                          <a:solidFill>
                            <a:schemeClr val="accent2"/>
                          </a:solidFill>
                          <a:effectLst/>
                          <a:latin typeface="+mn-lt"/>
                          <a:ea typeface="+mn-ea"/>
                          <a:cs typeface="+mn-cs"/>
                        </a:rPr>
                        <a:t>-ECE in </a:t>
                      </a:r>
                      <a:r>
                        <a:rPr lang="en-GB" sz="1800" b="1" kern="1200" dirty="0" smtClean="0">
                          <a:solidFill>
                            <a:schemeClr val="accent2"/>
                          </a:solidFill>
                          <a:effectLst/>
                          <a:latin typeface="+mn-lt"/>
                          <a:ea typeface="+mn-ea"/>
                          <a:cs typeface="+mn-cs"/>
                        </a:rPr>
                        <a:t>Private Sector  29.5 %  </a:t>
                      </a:r>
                      <a:endParaRPr lang="en-US" dirty="0">
                        <a:solidFill>
                          <a:schemeClr val="accent2"/>
                        </a:solidFill>
                      </a:endParaRPr>
                    </a:p>
                  </a:txBody>
                  <a:tcPr>
                    <a:solidFill>
                      <a:schemeClr val="accent2">
                        <a:lumMod val="20000"/>
                        <a:lumOff val="80000"/>
                      </a:schemeClr>
                    </a:solidFill>
                  </a:tcPr>
                </a:tc>
              </a:tr>
            </a:tbl>
          </a:graphicData>
        </a:graphic>
      </p:graphicFrame>
    </p:spTree>
    <p:extLst>
      <p:ext uri="{BB962C8B-B14F-4D97-AF65-F5344CB8AC3E}">
        <p14:creationId xmlns:p14="http://schemas.microsoft.com/office/powerpoint/2010/main" val="2224638352"/>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Yasir Ahmed\Downloads\ma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2700"/>
            <a:ext cx="9144000" cy="712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6888163" y="5634038"/>
            <a:ext cx="3708400" cy="1077912"/>
          </a:xfrm>
          <a:prstGeom prst="rect">
            <a:avLst/>
          </a:prstGeom>
          <a:ln w="19050">
            <a:solidFill>
              <a:schemeClr val="accent2">
                <a:lumMod val="75000"/>
              </a:schemeClr>
            </a:solidFill>
          </a:ln>
        </p:spPr>
        <p:txBody>
          <a:bodyPr>
            <a:spAutoFit/>
          </a:bodyPr>
          <a:lstStyle/>
          <a:p>
            <a:pPr>
              <a:defRPr/>
            </a:pPr>
            <a:r>
              <a:rPr lang="en-US" sz="1600" b="1" dirty="0">
                <a:latin typeface="Arial" charset="0"/>
                <a:cs typeface="Arial" charset="0"/>
              </a:rPr>
              <a:t>ASER Outreach over the last 3 years</a:t>
            </a:r>
          </a:p>
          <a:p>
            <a:pPr>
              <a:buFont typeface="Arial" pitchFamily="34" charset="0"/>
              <a:buChar char="•"/>
              <a:defRPr/>
            </a:pPr>
            <a:r>
              <a:rPr lang="en-US" sz="1600" b="1" dirty="0">
                <a:latin typeface="Arial" charset="0"/>
                <a:cs typeface="Arial" charset="0"/>
              </a:rPr>
              <a:t> 2010 – 32 districts</a:t>
            </a:r>
          </a:p>
          <a:p>
            <a:pPr>
              <a:buFont typeface="Arial" pitchFamily="34" charset="0"/>
              <a:buChar char="•"/>
              <a:defRPr/>
            </a:pPr>
            <a:r>
              <a:rPr lang="en-US" sz="1600" b="1" dirty="0">
                <a:latin typeface="Arial" charset="0"/>
                <a:cs typeface="Arial" charset="0"/>
              </a:rPr>
              <a:t> 2011 – 85 districts</a:t>
            </a:r>
          </a:p>
          <a:p>
            <a:pPr>
              <a:buFont typeface="Arial" pitchFamily="34" charset="0"/>
              <a:buChar char="•"/>
              <a:defRPr/>
            </a:pPr>
            <a:r>
              <a:rPr lang="en-US" sz="1600" b="1" dirty="0">
                <a:latin typeface="Arial" charset="0"/>
                <a:cs typeface="Arial" charset="0"/>
              </a:rPr>
              <a:t> 2012 – 142 districts </a:t>
            </a:r>
          </a:p>
        </p:txBody>
      </p:sp>
    </p:spTree>
    <p:extLst>
      <p:ext uri="{BB962C8B-B14F-4D97-AF65-F5344CB8AC3E}">
        <p14:creationId xmlns:p14="http://schemas.microsoft.com/office/powerpoint/2010/main" val="3801697382"/>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algn="ctr"/>
            <a:r>
              <a:rPr lang="en-US" b="1" dirty="0" smtClean="0"/>
              <a:t>Provincial </a:t>
            </a:r>
            <a:r>
              <a:rPr lang="en-US" b="1" dirty="0" smtClean="0"/>
              <a:t>Trends (rural)- </a:t>
            </a:r>
            <a:br>
              <a:rPr lang="en-US" b="1" dirty="0" smtClean="0"/>
            </a:br>
            <a:r>
              <a:rPr lang="en-US" b="1" dirty="0" smtClean="0"/>
              <a:t>Out of School Children </a:t>
            </a:r>
            <a:endParaRPr lang="en-US" b="1" dirty="0" smtClean="0"/>
          </a:p>
        </p:txBody>
      </p:sp>
      <p:graphicFrame>
        <p:nvGraphicFramePr>
          <p:cNvPr id="10243" name="Content Placeholder 3"/>
          <p:cNvGraphicFramePr>
            <a:graphicFrameLocks noGrp="1"/>
          </p:cNvGraphicFramePr>
          <p:nvPr>
            <p:ph idx="1"/>
          </p:nvPr>
        </p:nvGraphicFramePr>
        <p:xfrm>
          <a:off x="2692400" y="1930400"/>
          <a:ext cx="7112000" cy="4216400"/>
        </p:xfrm>
        <a:graphic>
          <a:graphicData uri="http://schemas.openxmlformats.org/presentationml/2006/ole">
            <mc:AlternateContent xmlns:mc="http://schemas.openxmlformats.org/markup-compatibility/2006">
              <mc:Choice xmlns:v="urn:schemas-microsoft-com:vml" Requires="v">
                <p:oleObj spid="_x0000_s2064" r:id="rId4" imgW="7108552" imgH="4212701" progId="Excel.Chart.8">
                  <p:embed/>
                </p:oleObj>
              </mc:Choice>
              <mc:Fallback>
                <p:oleObj r:id="rId4" imgW="7108552" imgH="4212701" progId="Excel.Chart.8">
                  <p:embed/>
                  <p:pic>
                    <p:nvPicPr>
                      <p:cNvPr id="0" name=""/>
                      <p:cNvPicPr>
                        <a:picLocks noGrp="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92400" y="1930400"/>
                        <a:ext cx="7112000" cy="42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 name="Table 4"/>
          <p:cNvGraphicFramePr>
            <a:graphicFrameLocks noGrp="1"/>
          </p:cNvGraphicFramePr>
          <p:nvPr/>
        </p:nvGraphicFramePr>
        <p:xfrm>
          <a:off x="1981200" y="6096001"/>
          <a:ext cx="8077200" cy="371475"/>
        </p:xfrm>
        <a:graphic>
          <a:graphicData uri="http://schemas.openxmlformats.org/drawingml/2006/table">
            <a:tbl>
              <a:tblPr firstRow="1" bandRow="1">
                <a:tableStyleId>{5C22544A-7EE6-4342-B048-85BDC9FD1C3A}</a:tableStyleId>
              </a:tblPr>
              <a:tblGrid>
                <a:gridCol w="8077200"/>
              </a:tblGrid>
              <a:tr h="371475">
                <a:tc>
                  <a:txBody>
                    <a:bodyPr/>
                    <a:lstStyle/>
                    <a:p>
                      <a:r>
                        <a:rPr lang="en-US" sz="1800" dirty="0" smtClean="0">
                          <a:solidFill>
                            <a:schemeClr val="tx1"/>
                          </a:solidFill>
                        </a:rPr>
                        <a:t>ASER 2012 – National (Rural)</a:t>
                      </a:r>
                      <a:endParaRPr lang="en-US" sz="1800" dirty="0">
                        <a:solidFill>
                          <a:schemeClr val="tx1"/>
                        </a:solidFill>
                      </a:endParaRPr>
                    </a:p>
                  </a:txBody>
                  <a:tcPr marT="45798" marB="45798"/>
                </a:tc>
              </a:tr>
            </a:tbl>
          </a:graphicData>
        </a:graphic>
      </p:graphicFrame>
      <p:sp>
        <p:nvSpPr>
          <p:cNvPr id="2" name="Slide Number Placeholder 1"/>
          <p:cNvSpPr>
            <a:spLocks noGrp="1"/>
          </p:cNvSpPr>
          <p:nvPr>
            <p:ph type="sldNum" sz="quarter" idx="12"/>
          </p:nvPr>
        </p:nvSpPr>
        <p:spPr/>
        <p:txBody>
          <a:bodyPr/>
          <a:lstStyle/>
          <a:p>
            <a:fld id="{6113E31D-E2AB-40D1-8B51-AFA5AFEF393A}" type="slidenum">
              <a:rPr lang="en-US" smtClean="0"/>
              <a:t>5</a:t>
            </a:fld>
            <a:endParaRPr lang="en-US" dirty="0"/>
          </a:p>
        </p:txBody>
      </p:sp>
    </p:spTree>
    <p:extLst>
      <p:ext uri="{BB962C8B-B14F-4D97-AF65-F5344CB8AC3E}">
        <p14:creationId xmlns:p14="http://schemas.microsoft.com/office/powerpoint/2010/main" val="30121715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sz="2160" b="0" i="0" u="none" strike="noStrike" kern="1200" baseline="0">
                <a:solidFill>
                  <a:srgbClr val="000000"/>
                </a:solidFill>
                <a:latin typeface="+mj-lt"/>
                <a:ea typeface="+mn-ea"/>
                <a:cs typeface="Arial" pitchFamily="34" charset="0"/>
              </a:defRPr>
            </a:pPr>
            <a:r>
              <a:rPr lang="en-US" sz="4400" b="1" dirty="0">
                <a:solidFill>
                  <a:srgbClr val="000000"/>
                </a:solidFill>
                <a:ea typeface="+mn-ea"/>
                <a:cs typeface="Arial" pitchFamily="34" charset="0"/>
              </a:rPr>
              <a:t>Children not attending any pre-school 3 to 5 </a:t>
            </a:r>
            <a:r>
              <a:rPr lang="en-US" sz="4400" b="1" dirty="0" err="1">
                <a:solidFill>
                  <a:srgbClr val="000000"/>
                </a:solidFill>
                <a:ea typeface="+mn-ea"/>
                <a:cs typeface="Arial" pitchFamily="34" charset="0"/>
              </a:rPr>
              <a:t>yrs</a:t>
            </a:r>
            <a:r>
              <a:rPr lang="en-US" sz="4400" b="1" dirty="0">
                <a:solidFill>
                  <a:srgbClr val="000000"/>
                </a:solidFill>
                <a:ea typeface="+mn-ea"/>
                <a:cs typeface="Arial" pitchFamily="34" charset="0"/>
              </a:rPr>
              <a:t> </a:t>
            </a:r>
            <a:r>
              <a:rPr lang="en-US" sz="4400" dirty="0">
                <a:solidFill>
                  <a:srgbClr val="000000"/>
                </a:solidFill>
                <a:ea typeface="+mn-ea"/>
                <a:cs typeface="Arial" pitchFamily="34" charset="0"/>
              </a:rPr>
              <a:t/>
            </a:r>
            <a:br>
              <a:rPr lang="en-US" sz="4400" dirty="0">
                <a:solidFill>
                  <a:srgbClr val="000000"/>
                </a:solidFill>
                <a:ea typeface="+mn-ea"/>
                <a:cs typeface="Arial" pitchFamily="34" charset="0"/>
              </a:rPr>
            </a:br>
            <a:endParaRPr lang="en-US" sz="2160" dirty="0">
              <a:solidFill>
                <a:srgbClr val="000000"/>
              </a:solidFill>
              <a:ea typeface="+mn-ea"/>
              <a:cs typeface="Arial" pitchFamily="34" charset="0"/>
            </a:endParaRPr>
          </a:p>
        </p:txBody>
      </p:sp>
      <p:graphicFrame>
        <p:nvGraphicFramePr>
          <p:cNvPr id="4" name="Content Placeholder 4"/>
          <p:cNvGraphicFramePr>
            <a:graphicFrameLocks noGrp="1"/>
          </p:cNvGraphicFramePr>
          <p:nvPr>
            <p:ph idx="1"/>
          </p:nvPr>
        </p:nvGraphicFramePr>
        <p:xfrm>
          <a:off x="2209800" y="1524000"/>
          <a:ext cx="5410200" cy="43434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Table 4"/>
          <p:cNvGraphicFramePr>
            <a:graphicFrameLocks noGrp="1"/>
          </p:cNvGraphicFramePr>
          <p:nvPr/>
        </p:nvGraphicFramePr>
        <p:xfrm>
          <a:off x="1981200" y="6096001"/>
          <a:ext cx="8077200" cy="371475"/>
        </p:xfrm>
        <a:graphic>
          <a:graphicData uri="http://schemas.openxmlformats.org/drawingml/2006/table">
            <a:tbl>
              <a:tblPr firstRow="1" bandRow="1">
                <a:tableStyleId>{5C22544A-7EE6-4342-B048-85BDC9FD1C3A}</a:tableStyleId>
              </a:tblPr>
              <a:tblGrid>
                <a:gridCol w="8077200"/>
              </a:tblGrid>
              <a:tr h="371475">
                <a:tc>
                  <a:txBody>
                    <a:bodyPr/>
                    <a:lstStyle/>
                    <a:p>
                      <a:r>
                        <a:rPr lang="en-US" sz="1800" dirty="0" smtClean="0">
                          <a:solidFill>
                            <a:schemeClr val="tx1"/>
                          </a:solidFill>
                        </a:rPr>
                        <a:t>ASER 2012 – National (Rural)</a:t>
                      </a:r>
                      <a:endParaRPr lang="en-US" sz="1800" dirty="0">
                        <a:solidFill>
                          <a:schemeClr val="tx1"/>
                        </a:solidFill>
                      </a:endParaRPr>
                    </a:p>
                  </a:txBody>
                  <a:tcPr marT="45798" marB="45798"/>
                </a:tc>
              </a:tr>
            </a:tbl>
          </a:graphicData>
        </a:graphic>
      </p:graphicFrame>
      <p:sp>
        <p:nvSpPr>
          <p:cNvPr id="6" name="Title 1"/>
          <p:cNvSpPr txBox="1">
            <a:spLocks/>
          </p:cNvSpPr>
          <p:nvPr/>
        </p:nvSpPr>
        <p:spPr bwMode="auto">
          <a:xfrm>
            <a:off x="7772400" y="2133600"/>
            <a:ext cx="2667000" cy="3657600"/>
          </a:xfrm>
          <a:prstGeom prst="rect">
            <a:avLst/>
          </a:prstGeom>
          <a:noFill/>
          <a:ln>
            <a:noFill/>
          </a:ln>
          <a:extLst/>
        </p:spPr>
        <p:txBody>
          <a:bodyPr anchor="ctr">
            <a:normAutofit fontScale="97500"/>
          </a:bodyPr>
          <a:lst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Candara" pitchFamily="34" charset="0"/>
              </a:defRPr>
            </a:lvl2pPr>
            <a:lvl3pPr algn="l" rtl="0" eaLnBrk="0" fontAlgn="base" hangingPunct="0">
              <a:spcBef>
                <a:spcPct val="0"/>
              </a:spcBef>
              <a:spcAft>
                <a:spcPct val="0"/>
              </a:spcAft>
              <a:defRPr sz="4200">
                <a:solidFill>
                  <a:schemeClr val="tx2"/>
                </a:solidFill>
                <a:latin typeface="Candara" pitchFamily="34" charset="0"/>
              </a:defRPr>
            </a:lvl3pPr>
            <a:lvl4pPr algn="l" rtl="0" eaLnBrk="0" fontAlgn="base" hangingPunct="0">
              <a:spcBef>
                <a:spcPct val="0"/>
              </a:spcBef>
              <a:spcAft>
                <a:spcPct val="0"/>
              </a:spcAft>
              <a:defRPr sz="4200">
                <a:solidFill>
                  <a:schemeClr val="tx2"/>
                </a:solidFill>
                <a:latin typeface="Candara" pitchFamily="34" charset="0"/>
              </a:defRPr>
            </a:lvl4pPr>
            <a:lvl5pPr algn="l" rtl="0" eaLnBrk="0" fontAlgn="base" hangingPunct="0">
              <a:spcBef>
                <a:spcPct val="0"/>
              </a:spcBef>
              <a:spcAft>
                <a:spcPct val="0"/>
              </a:spcAft>
              <a:defRPr sz="4200">
                <a:solidFill>
                  <a:schemeClr val="tx2"/>
                </a:solidFill>
                <a:latin typeface="Candara" pitchFamily="34" charset="0"/>
              </a:defRPr>
            </a:lvl5pPr>
            <a:lvl6pPr marL="457200" algn="l" rtl="0" fontAlgn="base">
              <a:spcBef>
                <a:spcPct val="0"/>
              </a:spcBef>
              <a:spcAft>
                <a:spcPct val="0"/>
              </a:spcAft>
              <a:defRPr sz="4200">
                <a:solidFill>
                  <a:schemeClr val="tx2"/>
                </a:solidFill>
                <a:latin typeface="Candara" pitchFamily="34" charset="0"/>
              </a:defRPr>
            </a:lvl6pPr>
            <a:lvl7pPr marL="914400" algn="l" rtl="0" fontAlgn="base">
              <a:spcBef>
                <a:spcPct val="0"/>
              </a:spcBef>
              <a:spcAft>
                <a:spcPct val="0"/>
              </a:spcAft>
              <a:defRPr sz="4200">
                <a:solidFill>
                  <a:schemeClr val="tx2"/>
                </a:solidFill>
                <a:latin typeface="Candara" pitchFamily="34" charset="0"/>
              </a:defRPr>
            </a:lvl7pPr>
            <a:lvl8pPr marL="1371600" algn="l" rtl="0" fontAlgn="base">
              <a:spcBef>
                <a:spcPct val="0"/>
              </a:spcBef>
              <a:spcAft>
                <a:spcPct val="0"/>
              </a:spcAft>
              <a:defRPr sz="4200">
                <a:solidFill>
                  <a:schemeClr val="tx2"/>
                </a:solidFill>
                <a:latin typeface="Candara" pitchFamily="34" charset="0"/>
              </a:defRPr>
            </a:lvl8pPr>
            <a:lvl9pPr marL="1828800" algn="l" rtl="0" fontAlgn="base">
              <a:spcBef>
                <a:spcPct val="0"/>
              </a:spcBef>
              <a:spcAft>
                <a:spcPct val="0"/>
              </a:spcAft>
              <a:defRPr sz="4200">
                <a:solidFill>
                  <a:schemeClr val="tx2"/>
                </a:solidFill>
                <a:latin typeface="Candara" pitchFamily="34" charset="0"/>
              </a:defRPr>
            </a:lvl9pPr>
          </a:lstStyle>
          <a:p>
            <a:pPr marL="571500" indent="-571500">
              <a:buFont typeface="Arial" pitchFamily="34" charset="0"/>
              <a:buChar char="•"/>
              <a:defRPr sz="2160" b="0" i="0" u="none" strike="noStrike" kern="1200" baseline="0">
                <a:solidFill>
                  <a:srgbClr val="000000"/>
                </a:solidFill>
                <a:latin typeface="+mj-lt"/>
                <a:ea typeface="+mn-ea"/>
                <a:cs typeface="Arial" pitchFamily="34" charset="0"/>
              </a:defRPr>
            </a:pPr>
            <a:r>
              <a:rPr lang="en-US" sz="1800" b="1" dirty="0">
                <a:solidFill>
                  <a:srgbClr val="000000"/>
                </a:solidFill>
                <a:ea typeface="+mn-ea"/>
                <a:cs typeface="Arial" pitchFamily="34" charset="0"/>
              </a:rPr>
              <a:t>Enrollment of children of 3 – 5 years  37% in 2012</a:t>
            </a:r>
          </a:p>
          <a:p>
            <a:pPr>
              <a:defRPr sz="2160" b="0" i="0" u="none" strike="noStrike" kern="1200" baseline="0">
                <a:solidFill>
                  <a:srgbClr val="000000"/>
                </a:solidFill>
                <a:latin typeface="+mj-lt"/>
                <a:ea typeface="+mn-ea"/>
                <a:cs typeface="Arial" pitchFamily="34" charset="0"/>
              </a:defRPr>
            </a:pPr>
            <a:endParaRPr lang="en-US" sz="1800" b="1" dirty="0">
              <a:solidFill>
                <a:srgbClr val="000000"/>
              </a:solidFill>
              <a:ea typeface="+mn-ea"/>
              <a:cs typeface="Arial" pitchFamily="34" charset="0"/>
            </a:endParaRPr>
          </a:p>
          <a:p>
            <a:pPr marL="571500" indent="-571500">
              <a:buFont typeface="Arial" pitchFamily="34" charset="0"/>
              <a:buChar char="•"/>
              <a:defRPr sz="2160" b="0" i="0" u="none" strike="noStrike" kern="1200" baseline="0">
                <a:solidFill>
                  <a:srgbClr val="000000"/>
                </a:solidFill>
                <a:latin typeface="+mj-lt"/>
                <a:ea typeface="+mn-ea"/>
                <a:cs typeface="Arial" pitchFamily="34" charset="0"/>
              </a:defRPr>
            </a:pPr>
            <a:r>
              <a:rPr lang="en-US" sz="1800" b="1" dirty="0">
                <a:solidFill>
                  <a:srgbClr val="000000"/>
                </a:solidFill>
                <a:ea typeface="+mn-ea"/>
                <a:cs typeface="Arial" pitchFamily="34" charset="0"/>
              </a:rPr>
              <a:t> Enrollment highest in Urban 55% compared to Rural 37%</a:t>
            </a:r>
          </a:p>
        </p:txBody>
      </p:sp>
      <p:sp>
        <p:nvSpPr>
          <p:cNvPr id="3" name="Slide Number Placeholder 2"/>
          <p:cNvSpPr>
            <a:spLocks noGrp="1"/>
          </p:cNvSpPr>
          <p:nvPr>
            <p:ph type="sldNum" sz="quarter" idx="12"/>
          </p:nvPr>
        </p:nvSpPr>
        <p:spPr/>
        <p:txBody>
          <a:bodyPr/>
          <a:lstStyle/>
          <a:p>
            <a:fld id="{6113E31D-E2AB-40D1-8B51-AFA5AFEF393A}" type="slidenum">
              <a:rPr lang="en-US" smtClean="0"/>
              <a:t>6</a:t>
            </a:fld>
            <a:endParaRPr lang="en-US" dirty="0"/>
          </a:p>
        </p:txBody>
      </p:sp>
    </p:spTree>
    <p:extLst>
      <p:ext uri="{BB962C8B-B14F-4D97-AF65-F5344CB8AC3E}">
        <p14:creationId xmlns:p14="http://schemas.microsoft.com/office/powerpoint/2010/main" val="5391734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FAB73BC-B049-4115-A692-8D63A059BFB8}" type="slidenum">
              <a:rPr lang="en-US" smtClean="0"/>
              <a:pPr/>
              <a:t>7</a:t>
            </a:fld>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89749042"/>
              </p:ext>
            </p:extLst>
          </p:nvPr>
        </p:nvGraphicFramePr>
        <p:xfrm>
          <a:off x="317307" y="1169025"/>
          <a:ext cx="11211341" cy="3814726"/>
        </p:xfrm>
        <a:graphic>
          <a:graphicData uri="http://schemas.openxmlformats.org/drawingml/2006/table">
            <a:tbl>
              <a:tblPr firstRow="1" firstCol="1" bandRow="1">
                <a:tableStyleId>{5C22544A-7EE6-4342-B048-85BDC9FD1C3A}</a:tableStyleId>
              </a:tblPr>
              <a:tblGrid>
                <a:gridCol w="1780322"/>
                <a:gridCol w="1047891"/>
                <a:gridCol w="1047891"/>
                <a:gridCol w="1047891"/>
                <a:gridCol w="1047891"/>
                <a:gridCol w="1047891"/>
                <a:gridCol w="1047891"/>
                <a:gridCol w="1047891"/>
                <a:gridCol w="1047891"/>
                <a:gridCol w="1047891"/>
              </a:tblGrid>
              <a:tr h="390038">
                <a:tc rowSpan="3">
                  <a:txBody>
                    <a:bodyPr/>
                    <a:lstStyle/>
                    <a:p>
                      <a:pPr marL="0" marR="0" algn="ctr">
                        <a:lnSpc>
                          <a:spcPct val="115000"/>
                        </a:lnSpc>
                        <a:spcBef>
                          <a:spcPts val="0"/>
                        </a:spcBef>
                        <a:spcAft>
                          <a:spcPts val="0"/>
                        </a:spcAft>
                      </a:pPr>
                      <a:r>
                        <a:rPr lang="en-GB" sz="1800" dirty="0">
                          <a:effectLst/>
                        </a:rPr>
                        <a:t>REGION AND PROVINCE</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gridSpan="9">
                  <a:txBody>
                    <a:bodyPr/>
                    <a:lstStyle/>
                    <a:p>
                      <a:pPr marL="0" marR="0" algn="ctr">
                        <a:lnSpc>
                          <a:spcPct val="115000"/>
                        </a:lnSpc>
                        <a:spcBef>
                          <a:spcPts val="0"/>
                        </a:spcBef>
                        <a:spcAft>
                          <a:spcPts val="0"/>
                        </a:spcAft>
                      </a:pPr>
                      <a:r>
                        <a:rPr lang="en-GB" sz="1800" dirty="0">
                          <a:effectLst/>
                        </a:rPr>
                        <a:t>GER ECE, NET PRIMARY and Elementary Level  ENROLMENT (PERCENT)</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773822">
                <a:tc vMerge="1">
                  <a:txBody>
                    <a:bodyPr/>
                    <a:lstStyle/>
                    <a:p>
                      <a:endParaRPr lang="en-US"/>
                    </a:p>
                  </a:txBody>
                  <a:tcPr/>
                </a:tc>
                <a:tc gridSpan="3">
                  <a:txBody>
                    <a:bodyPr/>
                    <a:lstStyle/>
                    <a:p>
                      <a:pPr marL="0" marR="0" indent="509905">
                        <a:lnSpc>
                          <a:spcPct val="115000"/>
                        </a:lnSpc>
                        <a:spcBef>
                          <a:spcPts val="0"/>
                        </a:spcBef>
                        <a:spcAft>
                          <a:spcPts val="0"/>
                        </a:spcAft>
                      </a:pPr>
                      <a:r>
                        <a:rPr lang="en-GB" sz="1800" dirty="0">
                          <a:effectLst/>
                        </a:rPr>
                        <a:t>2011-2012</a:t>
                      </a:r>
                      <a:endParaRPr lang="en-US" sz="1800" dirty="0">
                        <a:effectLst/>
                      </a:endParaRPr>
                    </a:p>
                    <a:p>
                      <a:pPr marL="0" marR="0" indent="509905">
                        <a:lnSpc>
                          <a:spcPct val="115000"/>
                        </a:lnSpc>
                        <a:spcBef>
                          <a:spcPts val="0"/>
                        </a:spcBef>
                        <a:spcAft>
                          <a:spcPts val="0"/>
                        </a:spcAft>
                      </a:pPr>
                      <a:r>
                        <a:rPr lang="en-GB" sz="1800" dirty="0">
                          <a:effectLst/>
                        </a:rPr>
                        <a:t>GER ECE </a:t>
                      </a:r>
                      <a:r>
                        <a:rPr lang="en-GB" sz="1800" dirty="0" smtClean="0">
                          <a:effectLst/>
                        </a:rPr>
                        <a:t>(Age 3-5) </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gridSpan="3">
                  <a:txBody>
                    <a:bodyPr/>
                    <a:lstStyle/>
                    <a:p>
                      <a:pPr marL="0" marR="0" algn="ctr">
                        <a:lnSpc>
                          <a:spcPct val="115000"/>
                        </a:lnSpc>
                        <a:spcBef>
                          <a:spcPts val="0"/>
                        </a:spcBef>
                        <a:spcAft>
                          <a:spcPts val="0"/>
                        </a:spcAft>
                      </a:pPr>
                      <a:r>
                        <a:rPr lang="en-GB" sz="1800">
                          <a:effectLst/>
                        </a:rPr>
                        <a:t>2011-12</a:t>
                      </a:r>
                      <a:endParaRPr lang="en-US" sz="1800">
                        <a:effectLst/>
                      </a:endParaRPr>
                    </a:p>
                    <a:p>
                      <a:pPr marL="0" marR="0" algn="ctr">
                        <a:lnSpc>
                          <a:spcPct val="115000"/>
                        </a:lnSpc>
                        <a:spcBef>
                          <a:spcPts val="0"/>
                        </a:spcBef>
                        <a:spcAft>
                          <a:spcPts val="0"/>
                        </a:spcAft>
                      </a:pPr>
                      <a:r>
                        <a:rPr lang="en-GB" sz="1800">
                          <a:effectLst/>
                        </a:rPr>
                        <a:t>NER Primary (Age 6-10)</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gridSpan="3">
                  <a:txBody>
                    <a:bodyPr/>
                    <a:lstStyle/>
                    <a:p>
                      <a:pPr marL="0" marR="0" algn="ctr">
                        <a:lnSpc>
                          <a:spcPct val="115000"/>
                        </a:lnSpc>
                        <a:spcBef>
                          <a:spcPts val="0"/>
                        </a:spcBef>
                        <a:spcAft>
                          <a:spcPts val="0"/>
                        </a:spcAft>
                      </a:pPr>
                      <a:r>
                        <a:rPr lang="en-GB" sz="1800">
                          <a:effectLst/>
                        </a:rPr>
                        <a:t>2011-12 </a:t>
                      </a:r>
                      <a:endParaRPr lang="en-US" sz="1800">
                        <a:effectLst/>
                      </a:endParaRPr>
                    </a:p>
                    <a:p>
                      <a:pPr marL="0" marR="0" algn="ctr">
                        <a:lnSpc>
                          <a:spcPct val="115000"/>
                        </a:lnSpc>
                        <a:spcBef>
                          <a:spcPts val="0"/>
                        </a:spcBef>
                        <a:spcAft>
                          <a:spcPts val="0"/>
                        </a:spcAft>
                      </a:pPr>
                      <a:r>
                        <a:rPr lang="en-GB" sz="1800">
                          <a:effectLst/>
                        </a:rPr>
                        <a:t>NER Middle (Age 11-13)</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r>
              <a:tr h="456297">
                <a:tc vMerge="1">
                  <a:txBody>
                    <a:bodyPr/>
                    <a:lstStyle/>
                    <a:p>
                      <a:endParaRPr lang="en-US"/>
                    </a:p>
                  </a:txBody>
                  <a:tcPr/>
                </a:tc>
                <a:tc>
                  <a:txBody>
                    <a:bodyPr/>
                    <a:lstStyle/>
                    <a:p>
                      <a:pPr marL="0" marR="0" indent="127635">
                        <a:lnSpc>
                          <a:spcPct val="115000"/>
                        </a:lnSpc>
                        <a:spcBef>
                          <a:spcPts val="0"/>
                        </a:spcBef>
                        <a:spcAft>
                          <a:spcPts val="0"/>
                        </a:spcAft>
                      </a:pPr>
                      <a:r>
                        <a:rPr lang="en-GB" sz="1800" dirty="0">
                          <a:effectLst/>
                        </a:rPr>
                        <a:t>MALE</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800" dirty="0">
                          <a:effectLst/>
                        </a:rPr>
                        <a:t>FEMALE</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indent="127635">
                        <a:lnSpc>
                          <a:spcPct val="115000"/>
                        </a:lnSpc>
                        <a:spcBef>
                          <a:spcPts val="0"/>
                        </a:spcBef>
                        <a:spcAft>
                          <a:spcPts val="0"/>
                        </a:spcAft>
                      </a:pPr>
                      <a:r>
                        <a:rPr lang="en-GB" sz="1800">
                          <a:effectLst/>
                        </a:rPr>
                        <a:t>BOTH</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indent="127635">
                        <a:lnSpc>
                          <a:spcPct val="115000"/>
                        </a:lnSpc>
                        <a:spcBef>
                          <a:spcPts val="0"/>
                        </a:spcBef>
                        <a:spcAft>
                          <a:spcPts val="0"/>
                        </a:spcAft>
                      </a:pPr>
                      <a:r>
                        <a:rPr lang="en-GB" sz="1800">
                          <a:effectLst/>
                        </a:rPr>
                        <a:t>MALE</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800">
                          <a:effectLst/>
                        </a:rPr>
                        <a:t>FEMALE</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indent="127635">
                        <a:lnSpc>
                          <a:spcPct val="115000"/>
                        </a:lnSpc>
                        <a:spcBef>
                          <a:spcPts val="0"/>
                        </a:spcBef>
                        <a:spcAft>
                          <a:spcPts val="0"/>
                        </a:spcAft>
                      </a:pPr>
                      <a:r>
                        <a:rPr lang="en-GB" sz="1800">
                          <a:effectLst/>
                        </a:rPr>
                        <a:t>BOTH</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indent="127635">
                        <a:lnSpc>
                          <a:spcPct val="115000"/>
                        </a:lnSpc>
                        <a:spcBef>
                          <a:spcPts val="0"/>
                        </a:spcBef>
                        <a:spcAft>
                          <a:spcPts val="0"/>
                        </a:spcAft>
                      </a:pPr>
                      <a:r>
                        <a:rPr lang="en-GB" sz="1800">
                          <a:effectLst/>
                        </a:rPr>
                        <a:t>MALE</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0"/>
                        </a:spcAft>
                      </a:pPr>
                      <a:r>
                        <a:rPr lang="en-GB" sz="1800">
                          <a:effectLst/>
                        </a:rPr>
                        <a:t>FEMALE</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indent="127635">
                        <a:lnSpc>
                          <a:spcPct val="115000"/>
                        </a:lnSpc>
                        <a:spcBef>
                          <a:spcPts val="0"/>
                        </a:spcBef>
                        <a:spcAft>
                          <a:spcPts val="0"/>
                        </a:spcAft>
                      </a:pPr>
                      <a:r>
                        <a:rPr lang="en-GB" sz="1800">
                          <a:effectLst/>
                        </a:rPr>
                        <a:t>BOTH</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434568">
                <a:tc>
                  <a:txBody>
                    <a:bodyPr/>
                    <a:lstStyle/>
                    <a:p>
                      <a:pPr marL="0" marR="0">
                        <a:lnSpc>
                          <a:spcPct val="115000"/>
                        </a:lnSpc>
                        <a:spcBef>
                          <a:spcPts val="0"/>
                        </a:spcBef>
                        <a:spcAft>
                          <a:spcPts val="0"/>
                        </a:spcAft>
                      </a:pPr>
                      <a:r>
                        <a:rPr lang="en-GB" sz="1800">
                          <a:effectLst/>
                        </a:rPr>
                        <a:t>Pakistan </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43</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41</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44</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72</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63</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dirty="0">
                          <a:effectLst/>
                        </a:rPr>
                        <a:t>68</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41</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33</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38</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434568">
                <a:tc>
                  <a:txBody>
                    <a:bodyPr/>
                    <a:lstStyle/>
                    <a:p>
                      <a:pPr marL="0" marR="0">
                        <a:lnSpc>
                          <a:spcPct val="115000"/>
                        </a:lnSpc>
                        <a:spcBef>
                          <a:spcPts val="0"/>
                        </a:spcBef>
                        <a:spcAft>
                          <a:spcPts val="0"/>
                        </a:spcAft>
                      </a:pPr>
                      <a:r>
                        <a:rPr lang="en-GB" sz="1800">
                          <a:effectLst/>
                        </a:rPr>
                        <a:t>Punjab</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49</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dirty="0">
                          <a:effectLst/>
                        </a:rPr>
                        <a:t>50</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dirty="0">
                          <a:effectLst/>
                        </a:rPr>
                        <a:t>50</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dirty="0">
                          <a:effectLst/>
                        </a:rPr>
                        <a:t>77</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dirty="0">
                          <a:effectLst/>
                        </a:rPr>
                        <a:t>72</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74</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43</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38</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40</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434568">
                <a:tc>
                  <a:txBody>
                    <a:bodyPr/>
                    <a:lstStyle/>
                    <a:p>
                      <a:pPr marL="0" marR="0">
                        <a:lnSpc>
                          <a:spcPct val="115000"/>
                        </a:lnSpc>
                        <a:spcBef>
                          <a:spcPts val="0"/>
                        </a:spcBef>
                        <a:spcAft>
                          <a:spcPts val="0"/>
                        </a:spcAft>
                      </a:pPr>
                      <a:r>
                        <a:rPr lang="en-GB" sz="1800">
                          <a:effectLst/>
                        </a:rPr>
                        <a:t>Sindh</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33</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dirty="0">
                          <a:effectLst/>
                        </a:rPr>
                        <a:t>31</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dirty="0">
                          <a:effectLst/>
                        </a:rPr>
                        <a:t>32</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65</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53</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dirty="0">
                          <a:effectLst/>
                        </a:rPr>
                        <a:t>59</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39</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29</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34</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434568">
                <a:tc>
                  <a:txBody>
                    <a:bodyPr/>
                    <a:lstStyle/>
                    <a:p>
                      <a:pPr marL="0" marR="0">
                        <a:lnSpc>
                          <a:spcPct val="115000"/>
                        </a:lnSpc>
                        <a:spcBef>
                          <a:spcPts val="0"/>
                        </a:spcBef>
                        <a:spcAft>
                          <a:spcPts val="0"/>
                        </a:spcAft>
                      </a:pPr>
                      <a:r>
                        <a:rPr lang="en-GB" sz="1800">
                          <a:effectLst/>
                        </a:rPr>
                        <a:t>KPK</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39</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45</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dirty="0">
                          <a:effectLst/>
                        </a:rPr>
                        <a:t>41</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72</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59</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dirty="0">
                          <a:effectLst/>
                        </a:rPr>
                        <a:t>66</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dirty="0">
                          <a:effectLst/>
                        </a:rPr>
                        <a:t>41</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30</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36</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456297">
                <a:tc>
                  <a:txBody>
                    <a:bodyPr/>
                    <a:lstStyle/>
                    <a:p>
                      <a:pPr marL="0" marR="0">
                        <a:lnSpc>
                          <a:spcPct val="115000"/>
                        </a:lnSpc>
                        <a:spcBef>
                          <a:spcPts val="0"/>
                        </a:spcBef>
                        <a:spcAft>
                          <a:spcPts val="0"/>
                        </a:spcAft>
                      </a:pPr>
                      <a:r>
                        <a:rPr lang="en-GB" sz="1800" dirty="0" err="1" smtClean="0">
                          <a:effectLst/>
                        </a:rPr>
                        <a:t>Balochistan</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dirty="0">
                          <a:effectLst/>
                        </a:rPr>
                        <a:t>25</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a:effectLst/>
                        </a:rPr>
                        <a:t>41</a:t>
                      </a:r>
                      <a:endParaRPr lang="en-US"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dirty="0">
                          <a:effectLst/>
                        </a:rPr>
                        <a:t>30</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dirty="0">
                          <a:effectLst/>
                        </a:rPr>
                        <a:t>59</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dirty="0">
                          <a:effectLst/>
                        </a:rPr>
                        <a:t>36</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dirty="0">
                          <a:effectLst/>
                        </a:rPr>
                        <a:t>49</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dirty="0">
                          <a:effectLst/>
                        </a:rPr>
                        <a:t>32</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dirty="0">
                          <a:effectLst/>
                        </a:rPr>
                        <a:t>14</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800" dirty="0">
                          <a:effectLst/>
                        </a:rPr>
                        <a:t>24</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bl>
          </a:graphicData>
        </a:graphic>
      </p:graphicFrame>
      <p:sp>
        <p:nvSpPr>
          <p:cNvPr id="7" name="TextBox 6"/>
          <p:cNvSpPr txBox="1"/>
          <p:nvPr/>
        </p:nvSpPr>
        <p:spPr>
          <a:xfrm>
            <a:off x="4412600" y="5228449"/>
            <a:ext cx="2545697" cy="369332"/>
          </a:xfrm>
          <a:prstGeom prst="rect">
            <a:avLst/>
          </a:prstGeom>
          <a:noFill/>
        </p:spPr>
        <p:txBody>
          <a:bodyPr wrap="none" rtlCol="0">
            <a:spAutoFit/>
          </a:bodyPr>
          <a:lstStyle/>
          <a:p>
            <a:r>
              <a:rPr lang="en-US" dirty="0" smtClean="0"/>
              <a:t>Source PSLMs 2011-2012</a:t>
            </a:r>
            <a:endParaRPr lang="en-US" dirty="0"/>
          </a:p>
        </p:txBody>
      </p:sp>
      <p:sp>
        <p:nvSpPr>
          <p:cNvPr id="8" name="TextBox 7"/>
          <p:cNvSpPr txBox="1"/>
          <p:nvPr/>
        </p:nvSpPr>
        <p:spPr>
          <a:xfrm>
            <a:off x="1403387" y="145775"/>
            <a:ext cx="9809096" cy="523220"/>
          </a:xfrm>
          <a:prstGeom prst="rect">
            <a:avLst/>
          </a:prstGeom>
          <a:solidFill>
            <a:schemeClr val="accent1">
              <a:lumMod val="20000"/>
              <a:lumOff val="80000"/>
            </a:schemeClr>
          </a:solidFill>
        </p:spPr>
        <p:txBody>
          <a:bodyPr wrap="none" rtlCol="0">
            <a:spAutoFit/>
          </a:bodyPr>
          <a:lstStyle/>
          <a:p>
            <a:r>
              <a:rPr lang="en-US" sz="2800" dirty="0" smtClean="0"/>
              <a:t>Transitions ECE, Primary &amp; Middle Levels- National and Provincial  </a:t>
            </a:r>
            <a:endParaRPr lang="en-US" sz="2800" dirty="0"/>
          </a:p>
        </p:txBody>
      </p:sp>
    </p:spTree>
    <p:extLst>
      <p:ext uri="{BB962C8B-B14F-4D97-AF65-F5344CB8AC3E}">
        <p14:creationId xmlns:p14="http://schemas.microsoft.com/office/powerpoint/2010/main" val="25587946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1828800" y="128789"/>
            <a:ext cx="8487177" cy="1397357"/>
          </a:xfrm>
        </p:spPr>
        <p:txBody>
          <a:bodyPr>
            <a:normAutofit fontScale="90000"/>
          </a:bodyPr>
          <a:lstStyle/>
          <a:p>
            <a:r>
              <a:rPr lang="en-US" sz="4000" b="1" dirty="0"/>
              <a:t>ECE: What is promised </a:t>
            </a:r>
            <a:br>
              <a:rPr lang="en-US" sz="4000" b="1" dirty="0"/>
            </a:br>
            <a:r>
              <a:rPr lang="en-US" sz="4000" b="1" dirty="0"/>
              <a:t>(</a:t>
            </a:r>
            <a:r>
              <a:rPr lang="en-US" sz="4000" b="1" dirty="0" smtClean="0"/>
              <a:t>National Education Policy -NEP </a:t>
            </a:r>
            <a:r>
              <a:rPr lang="en-US" sz="4000" b="1" dirty="0"/>
              <a:t>2009 &amp; </a:t>
            </a:r>
            <a:r>
              <a:rPr lang="en-US" sz="4000" b="1" dirty="0" smtClean="0"/>
              <a:t>Article </a:t>
            </a:r>
            <a:r>
              <a:rPr lang="en-US" sz="4000" b="1" dirty="0" smtClean="0">
                <a:solidFill>
                  <a:srgbClr val="FF0000"/>
                </a:solidFill>
              </a:rPr>
              <a:t>25 A – Right to Education –for  5-16 years 2010)</a:t>
            </a:r>
            <a:endParaRPr lang="en-US" sz="4000" b="1" dirty="0">
              <a:solidFill>
                <a:srgbClr val="FF0000"/>
              </a:solidFill>
            </a:endParaRPr>
          </a:p>
        </p:txBody>
      </p:sp>
      <p:sp>
        <p:nvSpPr>
          <p:cNvPr id="19459" name="Content Placeholder 2"/>
          <p:cNvSpPr>
            <a:spLocks noGrp="1"/>
          </p:cNvSpPr>
          <p:nvPr>
            <p:ph idx="1"/>
          </p:nvPr>
        </p:nvSpPr>
        <p:spPr>
          <a:xfrm>
            <a:off x="1828800" y="1820215"/>
            <a:ext cx="8229600" cy="5181600"/>
          </a:xfrm>
        </p:spPr>
        <p:txBody>
          <a:bodyPr>
            <a:normAutofit/>
          </a:bodyPr>
          <a:lstStyle/>
          <a:p>
            <a:pPr>
              <a:defRPr/>
            </a:pPr>
            <a:r>
              <a:rPr lang="en-US" sz="2400" dirty="0"/>
              <a:t>Recognition and strengthening of </a:t>
            </a:r>
            <a:r>
              <a:rPr lang="en-US" sz="2400" dirty="0" err="1"/>
              <a:t>Katchi</a:t>
            </a:r>
            <a:r>
              <a:rPr lang="en-US" sz="2400" dirty="0"/>
              <a:t> class as part of </a:t>
            </a:r>
            <a:r>
              <a:rPr lang="en-US" sz="2400" b="1" dirty="0"/>
              <a:t>formal system</a:t>
            </a:r>
            <a:r>
              <a:rPr lang="en-US" sz="2400" dirty="0"/>
              <a:t> </a:t>
            </a:r>
            <a:r>
              <a:rPr lang="en-US" sz="2400" dirty="0" smtClean="0"/>
              <a:t> </a:t>
            </a:r>
            <a:r>
              <a:rPr lang="en-US" sz="2400" dirty="0" smtClean="0">
                <a:solidFill>
                  <a:schemeClr val="accent2"/>
                </a:solidFill>
              </a:rPr>
              <a:t>(17-19% children in primary schools are in </a:t>
            </a:r>
            <a:r>
              <a:rPr lang="en-US" sz="2400" dirty="0" err="1" smtClean="0">
                <a:solidFill>
                  <a:schemeClr val="accent2"/>
                </a:solidFill>
              </a:rPr>
              <a:t>Katchi</a:t>
            </a:r>
            <a:r>
              <a:rPr lang="en-US" sz="2400" dirty="0" smtClean="0">
                <a:solidFill>
                  <a:schemeClr val="accent2"/>
                </a:solidFill>
              </a:rPr>
              <a:t> /Pre primary classes) and mostly in the public sector. </a:t>
            </a:r>
          </a:p>
          <a:p>
            <a:pPr>
              <a:defRPr/>
            </a:pPr>
            <a:r>
              <a:rPr lang="en-US" sz="2400" dirty="0" smtClean="0">
                <a:solidFill>
                  <a:schemeClr val="accent2"/>
                </a:solidFill>
              </a:rPr>
              <a:t>At</a:t>
            </a:r>
            <a:r>
              <a:rPr lang="en-US" sz="2400" dirty="0" smtClean="0"/>
              <a:t> least one year pre-primary education shall be provided by the State and </a:t>
            </a:r>
            <a:r>
              <a:rPr lang="en-US" sz="2400" b="1" dirty="0" smtClean="0"/>
              <a:t>universal access to ECE </a:t>
            </a:r>
            <a:r>
              <a:rPr lang="en-US" sz="2400" dirty="0" smtClean="0"/>
              <a:t>shall be ensured within the </a:t>
            </a:r>
            <a:r>
              <a:rPr lang="en-US" sz="2400" b="1" dirty="0" smtClean="0"/>
              <a:t>next ten years</a:t>
            </a:r>
            <a:r>
              <a:rPr lang="en-US" sz="2400" dirty="0" smtClean="0"/>
              <a:t>. (KP two years pre –primary ) </a:t>
            </a:r>
          </a:p>
          <a:p>
            <a:pPr>
              <a:defRPr/>
            </a:pPr>
            <a:r>
              <a:rPr lang="en-US" sz="2400" dirty="0" smtClean="0"/>
              <a:t>Provision of </a:t>
            </a:r>
            <a:r>
              <a:rPr lang="en-US" sz="2400" b="1" dirty="0" smtClean="0"/>
              <a:t>financial and food </a:t>
            </a:r>
            <a:r>
              <a:rPr lang="en-US" sz="2400" dirty="0" smtClean="0"/>
              <a:t>support to children who drop out because of poverty at ECE</a:t>
            </a:r>
          </a:p>
          <a:p>
            <a:pPr>
              <a:defRPr/>
            </a:pPr>
            <a:r>
              <a:rPr lang="en-US" sz="2400" b="1" dirty="0" smtClean="0"/>
              <a:t>Two year pre-service </a:t>
            </a:r>
            <a:r>
              <a:rPr lang="en-US" sz="2400" dirty="0" smtClean="0"/>
              <a:t>training to ECE teachers based on NCECE</a:t>
            </a:r>
          </a:p>
          <a:p>
            <a:pPr>
              <a:defRPr/>
            </a:pPr>
            <a:endParaRPr lang="en-US" dirty="0" smtClean="0"/>
          </a:p>
          <a:p>
            <a:pPr>
              <a:defRPr/>
            </a:pPr>
            <a:endParaRPr lang="en-US" dirty="0" smtClean="0"/>
          </a:p>
          <a:p>
            <a:pPr>
              <a:defRPr/>
            </a:pPr>
            <a:endParaRPr lang="en-US" dirty="0" smtClean="0"/>
          </a:p>
        </p:txBody>
      </p:sp>
      <p:sp>
        <p:nvSpPr>
          <p:cNvPr id="2" name="Slide Number Placeholder 1"/>
          <p:cNvSpPr>
            <a:spLocks noGrp="1"/>
          </p:cNvSpPr>
          <p:nvPr>
            <p:ph type="sldNum" sz="quarter" idx="12"/>
          </p:nvPr>
        </p:nvSpPr>
        <p:spPr/>
        <p:txBody>
          <a:bodyPr/>
          <a:lstStyle/>
          <a:p>
            <a:fld id="{6113E31D-E2AB-40D1-8B51-AFA5AFEF393A}" type="slidenum">
              <a:rPr lang="en-US" smtClean="0"/>
              <a:t>8</a:t>
            </a:fld>
            <a:endParaRPr lang="en-US" dirty="0"/>
          </a:p>
        </p:txBody>
      </p:sp>
    </p:spTree>
    <p:extLst>
      <p:ext uri="{BB962C8B-B14F-4D97-AF65-F5344CB8AC3E}">
        <p14:creationId xmlns:p14="http://schemas.microsoft.com/office/powerpoint/2010/main" val="31351014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848096881"/>
              </p:ext>
            </p:extLst>
          </p:nvPr>
        </p:nvGraphicFramePr>
        <p:xfrm>
          <a:off x="991673" y="969534"/>
          <a:ext cx="9234151" cy="4988001"/>
        </p:xfrm>
        <a:graphic>
          <a:graphicData uri="http://schemas.openxmlformats.org/drawingml/2006/table">
            <a:tbl>
              <a:tblPr firstRow="1" firstCol="1" bandRow="1">
                <a:tableStyleId>{5C22544A-7EE6-4342-B048-85BDC9FD1C3A}</a:tableStyleId>
              </a:tblPr>
              <a:tblGrid>
                <a:gridCol w="2258797"/>
                <a:gridCol w="6975354"/>
              </a:tblGrid>
              <a:tr h="816706">
                <a:tc>
                  <a:txBody>
                    <a:bodyPr/>
                    <a:lstStyle/>
                    <a:p>
                      <a:pPr marL="0" marR="0">
                        <a:lnSpc>
                          <a:spcPct val="115000"/>
                        </a:lnSpc>
                        <a:spcBef>
                          <a:spcPts val="0"/>
                        </a:spcBef>
                        <a:spcAft>
                          <a:spcPts val="1000"/>
                        </a:spcAft>
                      </a:pPr>
                      <a:endParaRPr lang="en-US"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7641" marR="67641" marT="0" marB="0"/>
                </a:tc>
                <a:tc>
                  <a:txBody>
                    <a:bodyPr/>
                    <a:lstStyle/>
                    <a:p>
                      <a:pPr marL="0" marR="28575" algn="just">
                        <a:lnSpc>
                          <a:spcPct val="115000"/>
                        </a:lnSpc>
                        <a:spcBef>
                          <a:spcPts val="0"/>
                        </a:spcBef>
                        <a:spcAft>
                          <a:spcPts val="1000"/>
                        </a:spcAft>
                      </a:pPr>
                      <a:r>
                        <a:rPr lang="en-US" sz="1600" dirty="0">
                          <a:effectLst/>
                        </a:rPr>
                        <a:t> </a:t>
                      </a:r>
                      <a:endParaRPr lang="en-US" sz="2000" dirty="0">
                        <a:effectLst/>
                      </a:endParaRPr>
                    </a:p>
                    <a:p>
                      <a:pPr marL="0" marR="0" algn="just">
                        <a:lnSpc>
                          <a:spcPct val="115000"/>
                        </a:lnSpc>
                        <a:spcBef>
                          <a:spcPts val="0"/>
                        </a:spcBef>
                        <a:spcAft>
                          <a:spcPts val="1000"/>
                        </a:spcAft>
                      </a:pPr>
                      <a:r>
                        <a:rPr lang="en-US" sz="1600" dirty="0">
                          <a:effectLst/>
                        </a:rPr>
                        <a:t>Improvements in quality of ECE shall be based on a concept of holistic development of the child that provides a stimulating, interactive environment, including play, rather than a focus on regimes that require rote learning and rigid achievement standards.</a:t>
                      </a:r>
                      <a:endParaRPr lang="en-US" sz="2000" dirty="0">
                        <a:solidFill>
                          <a:srgbClr val="7B7B7B"/>
                        </a:solidFill>
                        <a:effectLst/>
                        <a:latin typeface="Calibri" panose="020F0502020204030204" pitchFamily="34" charset="0"/>
                        <a:ea typeface="Calibri" panose="020F0502020204030204" pitchFamily="34" charset="0"/>
                        <a:cs typeface="Times New Roman" panose="02020603050405020304" pitchFamily="18" charset="0"/>
                      </a:endParaRPr>
                    </a:p>
                  </a:txBody>
                  <a:tcPr marL="67641" marR="67641" marT="0" marB="0"/>
                </a:tc>
              </a:tr>
              <a:tr h="816706">
                <a:tc>
                  <a:txBody>
                    <a:bodyPr/>
                    <a:lstStyle/>
                    <a:p>
                      <a:pPr marL="0" marR="0">
                        <a:lnSpc>
                          <a:spcPct val="115000"/>
                        </a:lnSpc>
                        <a:spcBef>
                          <a:spcPts val="0"/>
                        </a:spcBef>
                        <a:spcAft>
                          <a:spcPts val="1000"/>
                        </a:spcAft>
                      </a:pPr>
                      <a:endParaRPr lang="en-US"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7641" marR="67641" marT="0" marB="0"/>
                </a:tc>
                <a:tc>
                  <a:txBody>
                    <a:bodyPr/>
                    <a:lstStyle/>
                    <a:p>
                      <a:pPr marL="0" marR="0" algn="just">
                        <a:lnSpc>
                          <a:spcPct val="115000"/>
                        </a:lnSpc>
                        <a:spcBef>
                          <a:spcPts val="0"/>
                        </a:spcBef>
                        <a:spcAft>
                          <a:spcPts val="1000"/>
                        </a:spcAft>
                      </a:pPr>
                      <a:r>
                        <a:rPr lang="en-US" sz="1600" dirty="0">
                          <a:effectLst/>
                        </a:rPr>
                        <a:t> </a:t>
                      </a:r>
                      <a:r>
                        <a:rPr lang="en-US" sz="1600" dirty="0" smtClean="0">
                          <a:effectLst/>
                        </a:rPr>
                        <a:t>ECE </a:t>
                      </a:r>
                      <a:r>
                        <a:rPr lang="en-US" sz="1600" dirty="0">
                          <a:effectLst/>
                        </a:rPr>
                        <a:t>age group shall be recognized as comprising 3 to 5 years. At least one year pre- primary education shall be provided by the State and universal access to ECE shall be ensured within the next ten years.</a:t>
                      </a:r>
                      <a:endParaRPr lang="en-US" sz="2000" dirty="0">
                        <a:solidFill>
                          <a:srgbClr val="7B7B7B"/>
                        </a:solidFill>
                        <a:effectLst/>
                        <a:latin typeface="Calibri" panose="020F0502020204030204" pitchFamily="34" charset="0"/>
                        <a:ea typeface="Calibri" panose="020F0502020204030204" pitchFamily="34" charset="0"/>
                        <a:cs typeface="Times New Roman" panose="02020603050405020304" pitchFamily="18" charset="0"/>
                      </a:endParaRPr>
                    </a:p>
                  </a:txBody>
                  <a:tcPr marL="67641" marR="67641" marT="0" marB="0"/>
                </a:tc>
              </a:tr>
              <a:tr h="661131">
                <a:tc>
                  <a:txBody>
                    <a:bodyPr/>
                    <a:lstStyle/>
                    <a:p>
                      <a:pPr marL="0" marR="0">
                        <a:lnSpc>
                          <a:spcPct val="115000"/>
                        </a:lnSpc>
                        <a:spcBef>
                          <a:spcPts val="0"/>
                        </a:spcBef>
                        <a:spcAft>
                          <a:spcPts val="1000"/>
                        </a:spcAft>
                      </a:pPr>
                      <a:endParaRPr lang="en-US"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7641" marR="67641" marT="0" marB="0"/>
                </a:tc>
                <a:tc>
                  <a:txBody>
                    <a:bodyPr/>
                    <a:lstStyle/>
                    <a:p>
                      <a:pPr marL="0" marR="29210" algn="just">
                        <a:lnSpc>
                          <a:spcPct val="115000"/>
                        </a:lnSpc>
                        <a:spcBef>
                          <a:spcPts val="160"/>
                        </a:spcBef>
                        <a:spcAft>
                          <a:spcPts val="1000"/>
                        </a:spcAft>
                      </a:pPr>
                      <a:r>
                        <a:rPr lang="en-US" sz="1600" spc="5" dirty="0">
                          <a:effectLst/>
                        </a:rPr>
                        <a:t> </a:t>
                      </a:r>
                      <a:r>
                        <a:rPr lang="en-US" sz="1600" dirty="0" smtClean="0">
                          <a:effectLst/>
                        </a:rPr>
                        <a:t>Provision </a:t>
                      </a:r>
                      <a:r>
                        <a:rPr lang="en-US" sz="1600" dirty="0">
                          <a:effectLst/>
                        </a:rPr>
                        <a:t>of ECE shall be attached to primary schools which shall be provided with additional budget, teachers and assistants for this purpose</a:t>
                      </a:r>
                      <a:r>
                        <a:rPr lang="en-US" sz="2000" dirty="0">
                          <a:effectLst/>
                        </a:rPr>
                        <a:t>.</a:t>
                      </a:r>
                      <a:endParaRPr lang="en-US" sz="2000" dirty="0">
                        <a:solidFill>
                          <a:srgbClr val="7B7B7B"/>
                        </a:solidFill>
                        <a:effectLst/>
                        <a:latin typeface="Calibri" panose="020F0502020204030204" pitchFamily="34" charset="0"/>
                        <a:ea typeface="Calibri" panose="020F0502020204030204" pitchFamily="34" charset="0"/>
                        <a:cs typeface="Times New Roman" panose="02020603050405020304" pitchFamily="18" charset="0"/>
                      </a:endParaRPr>
                    </a:p>
                  </a:txBody>
                  <a:tcPr marL="67641" marR="67641" marT="0" marB="0"/>
                </a:tc>
              </a:tr>
              <a:tr h="643845">
                <a:tc>
                  <a:txBody>
                    <a:bodyPr/>
                    <a:lstStyle/>
                    <a:p>
                      <a:pPr marL="0" marR="0">
                        <a:lnSpc>
                          <a:spcPct val="115000"/>
                        </a:lnSpc>
                        <a:spcBef>
                          <a:spcPts val="0"/>
                        </a:spcBef>
                        <a:spcAft>
                          <a:spcPts val="1000"/>
                        </a:spcAft>
                      </a:pPr>
                      <a:endParaRPr lang="en-US"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7641" marR="67641" marT="0" marB="0"/>
                </a:tc>
                <a:tc>
                  <a:txBody>
                    <a:bodyPr/>
                    <a:lstStyle/>
                    <a:p>
                      <a:pPr marL="0" marR="0" algn="just">
                        <a:lnSpc>
                          <a:spcPct val="115000"/>
                        </a:lnSpc>
                        <a:spcBef>
                          <a:spcPts val="0"/>
                        </a:spcBef>
                        <a:spcAft>
                          <a:spcPts val="1000"/>
                        </a:spcAft>
                      </a:pPr>
                      <a:r>
                        <a:rPr lang="en-US" sz="1600" dirty="0">
                          <a:effectLst/>
                        </a:rPr>
                        <a:t> </a:t>
                      </a:r>
                      <a:r>
                        <a:rPr lang="en-US" sz="1600" dirty="0" smtClean="0">
                          <a:effectLst/>
                        </a:rPr>
                        <a:t>For </a:t>
                      </a:r>
                      <a:r>
                        <a:rPr lang="en-US" sz="1600" dirty="0">
                          <a:effectLst/>
                        </a:rPr>
                        <a:t>ECE teachers, a two-year specialized training in dealing with young children shall be a necessary requirement.</a:t>
                      </a:r>
                      <a:endParaRPr lang="en-US" sz="2000" dirty="0">
                        <a:solidFill>
                          <a:srgbClr val="7B7B7B"/>
                        </a:solidFill>
                        <a:effectLst/>
                        <a:latin typeface="Calibri" panose="020F0502020204030204" pitchFamily="34" charset="0"/>
                        <a:ea typeface="Calibri" panose="020F0502020204030204" pitchFamily="34" charset="0"/>
                        <a:cs typeface="Times New Roman" panose="02020603050405020304" pitchFamily="18" charset="0"/>
                      </a:endParaRPr>
                    </a:p>
                  </a:txBody>
                  <a:tcPr marL="67641" marR="67641" marT="0" marB="0"/>
                </a:tc>
              </a:tr>
              <a:tr h="1312697">
                <a:tc>
                  <a:txBody>
                    <a:bodyPr/>
                    <a:lstStyle/>
                    <a:p>
                      <a:pPr marL="0" marR="0">
                        <a:lnSpc>
                          <a:spcPct val="115000"/>
                        </a:lnSpc>
                        <a:spcBef>
                          <a:spcPts val="0"/>
                        </a:spcBef>
                        <a:spcAft>
                          <a:spcPts val="1000"/>
                        </a:spcAft>
                      </a:pPr>
                      <a:endParaRPr lang="en-US" sz="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7641" marR="67641" marT="0" marB="0"/>
                </a:tc>
                <a:tc>
                  <a:txBody>
                    <a:bodyPr/>
                    <a:lstStyle/>
                    <a:p>
                      <a:pPr marL="0" marR="29210" algn="just">
                        <a:lnSpc>
                          <a:spcPct val="115000"/>
                        </a:lnSpc>
                        <a:spcBef>
                          <a:spcPts val="0"/>
                        </a:spcBef>
                        <a:spcAft>
                          <a:spcPts val="1000"/>
                        </a:spcAft>
                      </a:pPr>
                      <a:r>
                        <a:rPr lang="en-US" sz="1600" dirty="0">
                          <a:effectLst/>
                        </a:rPr>
                        <a:t> </a:t>
                      </a:r>
                      <a:r>
                        <a:rPr lang="en-US" sz="1600" dirty="0" smtClean="0">
                          <a:effectLst/>
                        </a:rPr>
                        <a:t>This </a:t>
                      </a:r>
                      <a:r>
                        <a:rPr lang="en-US" sz="1600" dirty="0">
                          <a:effectLst/>
                        </a:rPr>
                        <a:t>training shall be on the basis of the revised ECE National Curriculum. The curriculum and support material for ECE shall take account of the cultural diversity of particular areas.</a:t>
                      </a:r>
                      <a:endParaRPr lang="en-US" sz="2000" dirty="0">
                        <a:effectLst/>
                      </a:endParaRPr>
                    </a:p>
                    <a:p>
                      <a:pPr marL="0" marR="0" algn="just">
                        <a:lnSpc>
                          <a:spcPct val="115000"/>
                        </a:lnSpc>
                        <a:spcBef>
                          <a:spcPts val="0"/>
                        </a:spcBef>
                        <a:spcAft>
                          <a:spcPts val="1000"/>
                        </a:spcAft>
                      </a:pPr>
                      <a:r>
                        <a:rPr lang="en-US" sz="1600" dirty="0">
                          <a:effectLst/>
                        </a:rPr>
                        <a:t> </a:t>
                      </a:r>
                      <a:r>
                        <a:rPr lang="en-US" sz="1600" dirty="0" smtClean="0">
                          <a:effectLst/>
                        </a:rPr>
                        <a:t>(chapter 5  </a:t>
                      </a:r>
                      <a:r>
                        <a:rPr lang="en-US" sz="1600" dirty="0">
                          <a:effectLst/>
                        </a:rPr>
                        <a:t>NEP 2009)</a:t>
                      </a:r>
                      <a:endParaRPr lang="en-US" sz="2000" dirty="0">
                        <a:solidFill>
                          <a:srgbClr val="7B7B7B"/>
                        </a:solidFill>
                        <a:effectLst/>
                        <a:latin typeface="Calibri" panose="020F0502020204030204" pitchFamily="34" charset="0"/>
                        <a:ea typeface="Calibri" panose="020F0502020204030204" pitchFamily="34" charset="0"/>
                        <a:cs typeface="Times New Roman" panose="02020603050405020304" pitchFamily="18" charset="0"/>
                      </a:endParaRPr>
                    </a:p>
                  </a:txBody>
                  <a:tcPr marL="67641" marR="67641" marT="0" marB="0"/>
                </a:tc>
              </a:tr>
            </a:tbl>
          </a:graphicData>
        </a:graphic>
      </p:graphicFrame>
      <p:graphicFrame>
        <p:nvGraphicFramePr>
          <p:cNvPr id="3" name="Diagram 2"/>
          <p:cNvGraphicFramePr/>
          <p:nvPr>
            <p:extLst/>
          </p:nvPr>
        </p:nvGraphicFramePr>
        <p:xfrm>
          <a:off x="1572867" y="1416680"/>
          <a:ext cx="1333500" cy="5810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Diagram 3"/>
          <p:cNvGraphicFramePr/>
          <p:nvPr>
            <p:extLst/>
          </p:nvPr>
        </p:nvGraphicFramePr>
        <p:xfrm>
          <a:off x="1456330" y="2254167"/>
          <a:ext cx="1450037" cy="62815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5" name="Diagram 4"/>
          <p:cNvGraphicFramePr/>
          <p:nvPr>
            <p:extLst/>
          </p:nvPr>
        </p:nvGraphicFramePr>
        <p:xfrm>
          <a:off x="1559615" y="3115028"/>
          <a:ext cx="1333500" cy="58102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6" name="Diagram 5"/>
          <p:cNvGraphicFramePr/>
          <p:nvPr>
            <p:extLst/>
          </p:nvPr>
        </p:nvGraphicFramePr>
        <p:xfrm>
          <a:off x="1533111" y="4676359"/>
          <a:ext cx="1333500" cy="581025"/>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8" name="Rectangle 6"/>
          <p:cNvSpPr>
            <a:spLocks noChangeArrowheads="1"/>
          </p:cNvSpPr>
          <p:nvPr/>
        </p:nvSpPr>
        <p:spPr bwMode="auto">
          <a:xfrm>
            <a:off x="2597661" y="339462"/>
            <a:ext cx="6798129"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3600" b="1" i="1" u="none" strike="noStrike" cap="none" normalizeH="0" baseline="0" dirty="0" smtClean="0">
                <a:ln>
                  <a:noFill/>
                </a:ln>
                <a:solidFill>
                  <a:schemeClr val="tx1"/>
                </a:solidFill>
                <a:effectLst/>
                <a:latin typeface="+mj-lt"/>
                <a:ea typeface="Calibri" panose="020F0502020204030204" pitchFamily="34" charset="0"/>
                <a:cs typeface="Times New Roman" panose="02020603050405020304" pitchFamily="18" charset="0"/>
              </a:rPr>
              <a:t>Policy Actions for ECE – NEP 2009</a:t>
            </a:r>
            <a:endParaRPr kumimoji="0" lang="en-US" sz="36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Arial" panose="020B0604020202020204" pitchFamily="34" charset="0"/>
            </a:endParaRPr>
          </a:p>
        </p:txBody>
      </p:sp>
      <p:sp>
        <p:nvSpPr>
          <p:cNvPr id="10" name="Right Arrow 9"/>
          <p:cNvSpPr/>
          <p:nvPr/>
        </p:nvSpPr>
        <p:spPr>
          <a:xfrm>
            <a:off x="1533111" y="3746312"/>
            <a:ext cx="1333500" cy="533400"/>
          </a:xfrm>
          <a:prstGeom prst="rightArrow">
            <a:avLst/>
          </a:prstGeom>
          <a:solidFill>
            <a:srgbClr val="9BBB59">
              <a:shade val="50000"/>
              <a:hueOff val="0"/>
              <a:satOff val="0"/>
              <a:lumOff val="0"/>
              <a:alphaOff val="0"/>
            </a:srgbClr>
          </a:solidFill>
          <a:ln w="25400" cap="flat" cmpd="sng" algn="ctr">
            <a:solidFill>
              <a:sysClr val="window" lastClr="FFFFFF">
                <a:hueOff val="0"/>
                <a:satOff val="0"/>
                <a:lumOff val="0"/>
                <a:alphaOff val="0"/>
              </a:sysClr>
            </a:solidFill>
            <a:prstDash val="solid"/>
          </a:ln>
          <a:effectLst/>
        </p:spPr>
        <p:style>
          <a:lnRef idx="2">
            <a:scrgbClr r="0" g="0" b="0"/>
          </a:lnRef>
          <a:fillRef idx="1">
            <a:scrgbClr r="0" g="0" b="0"/>
          </a:fillRef>
          <a:effectRef idx="0">
            <a:scrgbClr r="0" g="0" b="0"/>
          </a:effectRef>
          <a:fontRef idx="minor">
            <a:schemeClr val="lt1"/>
          </a:fontRef>
        </p:style>
        <p:txBody>
          <a:bodyPr/>
          <a:lstStyle/>
          <a:p>
            <a:r>
              <a:rPr lang="en-US" sz="1200" dirty="0" smtClean="0"/>
              <a:t>Policy Action 4 </a:t>
            </a:r>
            <a:endParaRPr lang="en-US" sz="1200"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9</a:t>
            </a:fld>
            <a:endParaRPr lang="en-US" dirty="0"/>
          </a:p>
        </p:txBody>
      </p:sp>
    </p:spTree>
    <p:extLst>
      <p:ext uri="{BB962C8B-B14F-4D97-AF65-F5344CB8AC3E}">
        <p14:creationId xmlns:p14="http://schemas.microsoft.com/office/powerpoint/2010/main" val="15596555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1736501" y="482958"/>
            <a:ext cx="7772400" cy="914400"/>
          </a:xfrm>
        </p:spPr>
        <p:txBody>
          <a:bodyPr rtlCol="0">
            <a:normAutofit fontScale="90000"/>
          </a:bodyPr>
          <a:lstStyle/>
          <a:p>
            <a:pPr>
              <a:defRPr/>
            </a:pPr>
            <a:r>
              <a:rPr lang="en-US" dirty="0" smtClean="0"/>
              <a:t>Quality  - Excellent National Curriculum &amp; Standards - </a:t>
            </a:r>
          </a:p>
        </p:txBody>
      </p:sp>
      <p:sp>
        <p:nvSpPr>
          <p:cNvPr id="9219" name="Content Placeholder 2"/>
          <p:cNvSpPr>
            <a:spLocks noGrp="1"/>
          </p:cNvSpPr>
          <p:nvPr>
            <p:ph sz="half" idx="1"/>
          </p:nvPr>
        </p:nvSpPr>
        <p:spPr>
          <a:xfrm>
            <a:off x="1223493" y="1725010"/>
            <a:ext cx="6175151" cy="5661025"/>
          </a:xfrm>
        </p:spPr>
        <p:txBody>
          <a:bodyPr rtlCol="0">
            <a:normAutofit/>
          </a:bodyPr>
          <a:lstStyle/>
          <a:p>
            <a:pPr marL="0" indent="0">
              <a:defRPr/>
            </a:pPr>
            <a:r>
              <a:rPr lang="en-US" sz="2000" b="1" dirty="0">
                <a:solidFill>
                  <a:srgbClr val="0070C0"/>
                </a:solidFill>
              </a:rPr>
              <a:t>ECE National Curriculum 2007 – a comprehensive holistic document developed with best practitioners in the country (upgraded the 2002 document) </a:t>
            </a:r>
          </a:p>
          <a:p>
            <a:pPr marL="0" indent="0">
              <a:defRPr/>
            </a:pPr>
            <a:endParaRPr lang="en-US" sz="1100" b="1" dirty="0">
              <a:solidFill>
                <a:srgbClr val="0070C0"/>
              </a:solidFill>
            </a:endParaRPr>
          </a:p>
          <a:p>
            <a:pPr marL="0" indent="0">
              <a:defRPr/>
            </a:pPr>
            <a:r>
              <a:rPr lang="en-US" sz="2000" b="1" dirty="0">
                <a:solidFill>
                  <a:srgbClr val="0070C0"/>
                </a:solidFill>
              </a:rPr>
              <a:t>Early Learning Development Standards (ELDS) </a:t>
            </a:r>
            <a:r>
              <a:rPr lang="en-US" sz="2000" b="1" dirty="0" smtClean="0">
                <a:solidFill>
                  <a:srgbClr val="0070C0"/>
                </a:solidFill>
              </a:rPr>
              <a:t>2009 (</a:t>
            </a:r>
            <a:r>
              <a:rPr lang="en-US" sz="2000" b="1" i="1" dirty="0" smtClean="0">
                <a:solidFill>
                  <a:srgbClr val="0070C0"/>
                </a:solidFill>
              </a:rPr>
              <a:t>not validated)</a:t>
            </a:r>
            <a:endParaRPr lang="en-US" sz="2000" b="1" i="1" dirty="0">
              <a:solidFill>
                <a:srgbClr val="0070C0"/>
              </a:solidFill>
            </a:endParaRPr>
          </a:p>
          <a:p>
            <a:pPr marL="0" indent="0">
              <a:defRPr/>
            </a:pPr>
            <a:endParaRPr lang="en-US" sz="800" b="1" dirty="0">
              <a:solidFill>
                <a:srgbClr val="0070C0"/>
              </a:solidFill>
            </a:endParaRPr>
          </a:p>
          <a:p>
            <a:pPr marL="0" indent="0">
              <a:defRPr/>
            </a:pPr>
            <a:r>
              <a:rPr lang="en-US" sz="2000" b="1" dirty="0">
                <a:solidFill>
                  <a:srgbClr val="0070C0"/>
                </a:solidFill>
              </a:rPr>
              <a:t>In </a:t>
            </a:r>
            <a:r>
              <a:rPr lang="en-US" sz="2000" b="1" dirty="0" smtClean="0">
                <a:solidFill>
                  <a:srgbClr val="0070C0"/>
                </a:solidFill>
              </a:rPr>
              <a:t>2012-13 </a:t>
            </a:r>
            <a:r>
              <a:rPr lang="en-US" sz="2000" b="1" dirty="0">
                <a:solidFill>
                  <a:srgbClr val="0070C0"/>
                </a:solidFill>
              </a:rPr>
              <a:t>consultations </a:t>
            </a:r>
            <a:r>
              <a:rPr lang="en-US" sz="2000" b="1" dirty="0" smtClean="0">
                <a:solidFill>
                  <a:srgbClr val="0070C0"/>
                </a:solidFill>
              </a:rPr>
              <a:t>held on </a:t>
            </a:r>
            <a:r>
              <a:rPr lang="en-US" sz="2000" b="1" dirty="0">
                <a:solidFill>
                  <a:srgbClr val="0070C0"/>
                </a:solidFill>
              </a:rPr>
              <a:t>Learning </a:t>
            </a:r>
            <a:r>
              <a:rPr lang="en-US" sz="2000" b="1" dirty="0" smtClean="0">
                <a:solidFill>
                  <a:srgbClr val="0070C0"/>
                </a:solidFill>
              </a:rPr>
              <a:t>Metrics Task Force </a:t>
            </a:r>
            <a:r>
              <a:rPr lang="en-US" sz="2000" b="1" dirty="0">
                <a:solidFill>
                  <a:srgbClr val="0070C0"/>
                </a:solidFill>
              </a:rPr>
              <a:t>for Early Years – 7 Domains   </a:t>
            </a:r>
          </a:p>
          <a:p>
            <a:pPr marL="0" indent="0">
              <a:defRPr/>
            </a:pPr>
            <a:r>
              <a:rPr lang="en-US" sz="2000" b="1" dirty="0" smtClean="0">
                <a:solidFill>
                  <a:srgbClr val="0070C0"/>
                </a:solidFill>
              </a:rPr>
              <a:t>Training </a:t>
            </a:r>
            <a:r>
              <a:rPr lang="en-US" sz="2000" b="1" dirty="0">
                <a:solidFill>
                  <a:srgbClr val="0070C0"/>
                </a:solidFill>
              </a:rPr>
              <a:t>modules and learning materials for ECE in all provinces: innovative programs by CSOs, INGOs &amp; donors  </a:t>
            </a:r>
          </a:p>
          <a:p>
            <a:pPr marL="0" indent="0">
              <a:defRPr/>
            </a:pPr>
            <a:r>
              <a:rPr lang="en-US" sz="2000" b="1" dirty="0" smtClean="0">
                <a:solidFill>
                  <a:srgbClr val="0070C0"/>
                </a:solidFill>
              </a:rPr>
              <a:t>Textbooks/materials </a:t>
            </a:r>
            <a:r>
              <a:rPr lang="en-US" sz="2000" b="1" dirty="0">
                <a:solidFill>
                  <a:srgbClr val="0070C0"/>
                </a:solidFill>
              </a:rPr>
              <a:t>can be produced by multiple providers through open advertisement   -  space for innovation </a:t>
            </a:r>
          </a:p>
          <a:p>
            <a:pPr marL="0" indent="0">
              <a:defRPr/>
            </a:pPr>
            <a:endParaRPr lang="en-US" dirty="0" smtClean="0">
              <a:solidFill>
                <a:schemeClr val="bg1"/>
              </a:solidFill>
            </a:endParaRPr>
          </a:p>
          <a:p>
            <a:pPr marL="0" indent="0">
              <a:defRPr/>
            </a:pPr>
            <a:endParaRPr lang="en-US" dirty="0" smtClean="0">
              <a:solidFill>
                <a:schemeClr val="bg1"/>
              </a:solidFill>
            </a:endParaRPr>
          </a:p>
          <a:p>
            <a:pPr marL="0" indent="0">
              <a:defRPr/>
            </a:pPr>
            <a:endParaRPr lang="en-US" dirty="0" smtClean="0"/>
          </a:p>
        </p:txBody>
      </p:sp>
      <p:pic>
        <p:nvPicPr>
          <p:cNvPr id="5" name="Picture 10" descr="title curriculum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7848600" y="1371600"/>
            <a:ext cx="2514600" cy="2895600"/>
          </a:xfrm>
          <a:noFill/>
        </p:spPr>
      </p:pic>
      <p:pic>
        <p:nvPicPr>
          <p:cNvPr id="6149" name="Picture 3" descr="PC17005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9526" y="4343401"/>
            <a:ext cx="3038475" cy="227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4FAB73BC-B049-4115-A692-8D63A059BFB8}" type="slidenum">
              <a:rPr lang="en-US" smtClean="0"/>
              <a:t>10</a:t>
            </a:fld>
            <a:endParaRPr lang="en-US" dirty="0"/>
          </a:p>
        </p:txBody>
      </p:sp>
    </p:spTree>
    <p:extLst>
      <p:ext uri="{BB962C8B-B14F-4D97-AF65-F5344CB8AC3E}">
        <p14:creationId xmlns:p14="http://schemas.microsoft.com/office/powerpoint/2010/main" val="26347886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b="1" smtClean="0"/>
              <a:t>ECE in Pakistan: What we have…</a:t>
            </a:r>
          </a:p>
        </p:txBody>
      </p:sp>
      <p:sp>
        <p:nvSpPr>
          <p:cNvPr id="15363" name="Content Placeholder 2"/>
          <p:cNvSpPr>
            <a:spLocks noGrp="1"/>
          </p:cNvSpPr>
          <p:nvPr>
            <p:ph idx="1"/>
          </p:nvPr>
        </p:nvSpPr>
        <p:spPr>
          <a:xfrm>
            <a:off x="2133600" y="1905000"/>
            <a:ext cx="8229600" cy="4572000"/>
          </a:xfrm>
        </p:spPr>
        <p:txBody>
          <a:bodyPr>
            <a:normAutofit fontScale="92500" lnSpcReduction="10000"/>
          </a:bodyPr>
          <a:lstStyle/>
          <a:p>
            <a:pPr>
              <a:defRPr/>
            </a:pPr>
            <a:r>
              <a:rPr lang="en-US" dirty="0" smtClean="0"/>
              <a:t>National Curriculum 2007 aligned with the developmental domains</a:t>
            </a:r>
          </a:p>
          <a:p>
            <a:pPr lvl="1">
              <a:defRPr/>
            </a:pPr>
            <a:r>
              <a:rPr lang="en-US" dirty="0" smtClean="0"/>
              <a:t>Contextualized, consultative and research based</a:t>
            </a:r>
          </a:p>
          <a:p>
            <a:pPr>
              <a:defRPr/>
            </a:pPr>
            <a:r>
              <a:rPr lang="en-US" dirty="0" smtClean="0"/>
              <a:t>Frameworks for classroom implementation in rural and urban areas for ECE</a:t>
            </a:r>
          </a:p>
          <a:p>
            <a:pPr>
              <a:defRPr/>
            </a:pPr>
            <a:r>
              <a:rPr lang="en-US" dirty="0" smtClean="0"/>
              <a:t>Early Learning Development Standards (ELDS) – validation still not done    </a:t>
            </a:r>
          </a:p>
          <a:p>
            <a:pPr>
              <a:defRPr/>
            </a:pPr>
            <a:r>
              <a:rPr lang="en-US" dirty="0" smtClean="0"/>
              <a:t>Specific policies for ECE introduction, budgetary provisions and plans across Pakistan- influenced by practitioners, CSOs- academia- activists- rights based – holistic – public sector convinced but institutionally not well provisioned for ‘ECE’.  </a:t>
            </a:r>
          </a:p>
          <a:p>
            <a:pPr lvl="1">
              <a:defRPr/>
            </a:pPr>
            <a:r>
              <a:rPr lang="en-US" b="1" dirty="0" smtClean="0"/>
              <a:t>Sindh Sector Plan </a:t>
            </a:r>
          </a:p>
          <a:p>
            <a:pPr lvl="1">
              <a:defRPr/>
            </a:pPr>
            <a:r>
              <a:rPr lang="en-US" b="1" dirty="0" err="1" smtClean="0"/>
              <a:t>Balochistan</a:t>
            </a:r>
            <a:r>
              <a:rPr lang="en-US" b="1" dirty="0" smtClean="0"/>
              <a:t> Sector Plan</a:t>
            </a:r>
          </a:p>
          <a:p>
            <a:pPr lvl="1">
              <a:defRPr/>
            </a:pPr>
            <a:r>
              <a:rPr lang="en-US" b="1" dirty="0" smtClean="0"/>
              <a:t>Punjab ECE Sector Plan </a:t>
            </a:r>
          </a:p>
          <a:p>
            <a:pPr lvl="1">
              <a:defRPr/>
            </a:pPr>
            <a:r>
              <a:rPr lang="en-US" b="1" dirty="0" smtClean="0"/>
              <a:t>KP Sector Plan </a:t>
            </a:r>
          </a:p>
          <a:p>
            <a:pPr lvl="1">
              <a:defRPr/>
            </a:pPr>
            <a:r>
              <a:rPr lang="en-US" b="1" dirty="0" smtClean="0"/>
              <a:t>RTE Acts in ICT, Sindh and Ordinance in </a:t>
            </a:r>
            <a:r>
              <a:rPr lang="en-US" b="1" dirty="0" err="1" smtClean="0"/>
              <a:t>Balochistan</a:t>
            </a:r>
            <a:r>
              <a:rPr lang="en-US" b="1" dirty="0" smtClean="0"/>
              <a:t> </a:t>
            </a:r>
          </a:p>
          <a:p>
            <a:pPr>
              <a:defRPr/>
            </a:pPr>
            <a:r>
              <a:rPr lang="en-US" dirty="0" smtClean="0"/>
              <a:t>A robust  mix of technical and grassroots expertise for Teacher Education, best practices; innovations  follow-up and support </a:t>
            </a:r>
          </a:p>
        </p:txBody>
      </p:sp>
      <p:sp>
        <p:nvSpPr>
          <p:cNvPr id="2" name="Slide Number Placeholder 1"/>
          <p:cNvSpPr>
            <a:spLocks noGrp="1"/>
          </p:cNvSpPr>
          <p:nvPr>
            <p:ph type="sldNum" sz="quarter" idx="12"/>
          </p:nvPr>
        </p:nvSpPr>
        <p:spPr/>
        <p:txBody>
          <a:bodyPr/>
          <a:lstStyle/>
          <a:p>
            <a:fld id="{6113E31D-E2AB-40D1-8B51-AFA5AFEF393A}" type="slidenum">
              <a:rPr lang="en-US" smtClean="0"/>
              <a:t>11</a:t>
            </a:fld>
            <a:endParaRPr lang="en-US" dirty="0"/>
          </a:p>
        </p:txBody>
      </p:sp>
    </p:spTree>
    <p:extLst>
      <p:ext uri="{BB962C8B-B14F-4D97-AF65-F5344CB8AC3E}">
        <p14:creationId xmlns:p14="http://schemas.microsoft.com/office/powerpoint/2010/main" val="40880319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1097280" y="286603"/>
            <a:ext cx="10058400" cy="1237397"/>
          </a:xfrm>
        </p:spPr>
        <p:txBody>
          <a:bodyPr/>
          <a:lstStyle/>
          <a:p>
            <a:r>
              <a:rPr lang="en-US" b="1" dirty="0" smtClean="0"/>
              <a:t>Are Schools Ready?</a:t>
            </a:r>
          </a:p>
        </p:txBody>
      </p:sp>
      <p:sp>
        <p:nvSpPr>
          <p:cNvPr id="6" name="Content Placeholder 5"/>
          <p:cNvSpPr>
            <a:spLocks noGrp="1"/>
          </p:cNvSpPr>
          <p:nvPr>
            <p:ph idx="1"/>
          </p:nvPr>
        </p:nvSpPr>
        <p:spPr>
          <a:xfrm>
            <a:off x="2011680" y="1845972"/>
            <a:ext cx="8458844" cy="4876800"/>
          </a:xfrm>
        </p:spPr>
        <p:txBody>
          <a:bodyPr>
            <a:normAutofit/>
          </a:bodyPr>
          <a:lstStyle/>
          <a:p>
            <a:pPr>
              <a:defRPr/>
            </a:pPr>
            <a:r>
              <a:rPr lang="en-US" b="1" dirty="0" smtClean="0"/>
              <a:t>Teachers </a:t>
            </a:r>
            <a:r>
              <a:rPr lang="en-US" b="1" dirty="0" smtClean="0"/>
              <a:t>– profiling for ECE </a:t>
            </a:r>
            <a:endParaRPr lang="en-US" b="1" dirty="0" smtClean="0"/>
          </a:p>
          <a:p>
            <a:pPr lvl="1">
              <a:defRPr/>
            </a:pPr>
            <a:r>
              <a:rPr lang="en-US" sz="2000" dirty="0" smtClean="0"/>
              <a:t>Appointment &amp; allocation</a:t>
            </a:r>
          </a:p>
          <a:p>
            <a:pPr lvl="2">
              <a:defRPr/>
            </a:pPr>
            <a:r>
              <a:rPr lang="en-US" sz="1800" b="1" i="1" dirty="0" smtClean="0"/>
              <a:t>New positions not created – a cadre for ECE teachers does not exist </a:t>
            </a:r>
            <a:r>
              <a:rPr lang="en-US" sz="1800" b="1" i="1" dirty="0" smtClean="0"/>
              <a:t>in public sector </a:t>
            </a:r>
            <a:endParaRPr lang="en-US" sz="1800" b="1" i="1" dirty="0" smtClean="0"/>
          </a:p>
          <a:p>
            <a:pPr lvl="2">
              <a:defRPr/>
            </a:pPr>
            <a:r>
              <a:rPr lang="en-US" sz="1800" dirty="0" smtClean="0"/>
              <a:t>1 teacher for </a:t>
            </a:r>
            <a:r>
              <a:rPr lang="en-US" sz="1800" dirty="0" smtClean="0"/>
              <a:t>each of the 5 </a:t>
            </a:r>
            <a:r>
              <a:rPr lang="en-US" sz="1800" dirty="0" smtClean="0"/>
              <a:t>grades formula for calculating HR needs, ECE </a:t>
            </a:r>
            <a:r>
              <a:rPr lang="en-US" sz="1800" dirty="0" smtClean="0"/>
              <a:t>is not </a:t>
            </a:r>
            <a:r>
              <a:rPr lang="en-US" sz="1800" dirty="0" smtClean="0"/>
              <a:t>included in budgeting cycle </a:t>
            </a:r>
          </a:p>
          <a:p>
            <a:pPr lvl="1">
              <a:defRPr/>
            </a:pPr>
            <a:r>
              <a:rPr lang="en-US" dirty="0" smtClean="0"/>
              <a:t>Attitude, interest, physical stamina &amp; attributes </a:t>
            </a:r>
            <a:r>
              <a:rPr lang="en-US" dirty="0" smtClean="0"/>
              <a:t>- </a:t>
            </a:r>
            <a:endParaRPr lang="en-US" dirty="0" smtClean="0"/>
          </a:p>
          <a:p>
            <a:pPr lvl="1">
              <a:defRPr/>
            </a:pPr>
            <a:r>
              <a:rPr lang="en-US" dirty="0" smtClean="0"/>
              <a:t>Content knowledge and pedagogy– learning, child development domains/ stages, active learning strategies</a:t>
            </a:r>
          </a:p>
          <a:p>
            <a:pPr lvl="1">
              <a:defRPr/>
            </a:pPr>
            <a:r>
              <a:rPr lang="en-US" dirty="0" smtClean="0"/>
              <a:t>Pre-service: until recently TE was based on rote learning without specific ECE focus, leakages in evaluation frameworks. </a:t>
            </a:r>
          </a:p>
          <a:p>
            <a:pPr lvl="2">
              <a:defRPr/>
            </a:pPr>
            <a:r>
              <a:rPr lang="en-US" sz="1800" dirty="0" smtClean="0"/>
              <a:t>New 2yr </a:t>
            </a:r>
            <a:r>
              <a:rPr lang="en-US" sz="1800" dirty="0" err="1" smtClean="0"/>
              <a:t>programmes</a:t>
            </a:r>
            <a:r>
              <a:rPr lang="en-US" sz="1800" dirty="0" smtClean="0"/>
              <a:t> designed yet to be rolled </a:t>
            </a:r>
            <a:r>
              <a:rPr lang="en-US" sz="1800" dirty="0" smtClean="0"/>
              <a:t>out but one </a:t>
            </a:r>
            <a:r>
              <a:rPr lang="en-US" sz="1800" dirty="0" smtClean="0"/>
              <a:t>year </a:t>
            </a:r>
            <a:r>
              <a:rPr lang="en-US" sz="1800" dirty="0" err="1" smtClean="0"/>
              <a:t>B.Ed</a:t>
            </a:r>
            <a:r>
              <a:rPr lang="en-US" sz="1800" dirty="0" smtClean="0"/>
              <a:t> ECE </a:t>
            </a:r>
            <a:r>
              <a:rPr lang="en-US" sz="1800" dirty="0" smtClean="0"/>
              <a:t>exists </a:t>
            </a:r>
          </a:p>
          <a:p>
            <a:pPr lvl="1">
              <a:defRPr/>
            </a:pPr>
            <a:r>
              <a:rPr lang="en-US" dirty="0" smtClean="0"/>
              <a:t>In-service: no framework for ECE, entirely through small-scale funded-projects. </a:t>
            </a:r>
          </a:p>
          <a:p>
            <a:pPr lvl="2">
              <a:defRPr/>
            </a:pPr>
            <a:r>
              <a:rPr lang="en-US" sz="1600" dirty="0" smtClean="0"/>
              <a:t>Teachers who are </a:t>
            </a:r>
            <a:r>
              <a:rPr lang="en-US" sz="1600" dirty="0" smtClean="0"/>
              <a:t>trained </a:t>
            </a:r>
            <a:r>
              <a:rPr lang="en-US" sz="1600" dirty="0" smtClean="0"/>
              <a:t>are </a:t>
            </a:r>
            <a:r>
              <a:rPr lang="en-US" sz="1600" dirty="0" smtClean="0"/>
              <a:t>often not </a:t>
            </a:r>
            <a:r>
              <a:rPr lang="en-US" sz="1600" dirty="0" smtClean="0"/>
              <a:t>regular teachers for ECE – </a:t>
            </a:r>
          </a:p>
          <a:p>
            <a:pPr lvl="1">
              <a:defRPr/>
            </a:pPr>
            <a:r>
              <a:rPr lang="en-US" dirty="0" smtClean="0"/>
              <a:t>(</a:t>
            </a:r>
            <a:r>
              <a:rPr lang="en-US" sz="1600" dirty="0" err="1" smtClean="0"/>
              <a:t>Amima</a:t>
            </a:r>
            <a:r>
              <a:rPr lang="en-US" sz="1600" dirty="0" smtClean="0"/>
              <a:t> </a:t>
            </a:r>
            <a:r>
              <a:rPr lang="en-US" sz="1600" dirty="0" err="1" smtClean="0"/>
              <a:t>Saiyid</a:t>
            </a:r>
            <a:r>
              <a:rPr lang="en-US" sz="1600" dirty="0" smtClean="0"/>
              <a:t> .. And </a:t>
            </a:r>
            <a:r>
              <a:rPr lang="en-US" sz="1600" dirty="0" err="1" smtClean="0"/>
              <a:t>Baela</a:t>
            </a:r>
            <a:r>
              <a:rPr lang="en-US" sz="1600" dirty="0" smtClean="0"/>
              <a:t> R. Jamil – CIES 2013)</a:t>
            </a:r>
            <a:endParaRPr lang="en-US" sz="1600" dirty="0" smtClean="0"/>
          </a:p>
          <a:p>
            <a:pPr lvl="1">
              <a:defRPr/>
            </a:pPr>
            <a:endParaRPr lang="en-US" sz="1400" dirty="0" smtClean="0"/>
          </a:p>
          <a:p>
            <a:pPr lvl="1">
              <a:defRPr/>
            </a:pPr>
            <a:endParaRPr lang="en-US" dirty="0" smtClean="0"/>
          </a:p>
          <a:p>
            <a:pPr lvl="4">
              <a:defRPr/>
            </a:pPr>
            <a:endParaRPr lang="en-US" dirty="0"/>
          </a:p>
        </p:txBody>
      </p:sp>
      <p:sp>
        <p:nvSpPr>
          <p:cNvPr id="2" name="Slide Number Placeholder 1"/>
          <p:cNvSpPr>
            <a:spLocks noGrp="1"/>
          </p:cNvSpPr>
          <p:nvPr>
            <p:ph type="sldNum" sz="quarter" idx="12"/>
          </p:nvPr>
        </p:nvSpPr>
        <p:spPr/>
        <p:txBody>
          <a:bodyPr/>
          <a:lstStyle/>
          <a:p>
            <a:fld id="{6113E31D-E2AB-40D1-8B51-AFA5AFEF393A}" type="slidenum">
              <a:rPr lang="en-US" smtClean="0"/>
              <a:t>12</a:t>
            </a:fld>
            <a:endParaRPr lang="en-US" dirty="0"/>
          </a:p>
        </p:txBody>
      </p:sp>
    </p:spTree>
    <p:extLst>
      <p:ext uri="{BB962C8B-B14F-4D97-AF65-F5344CB8AC3E}">
        <p14:creationId xmlns:p14="http://schemas.microsoft.com/office/powerpoint/2010/main" val="15344725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t>Sector Plans in Pakistan- </a:t>
            </a:r>
            <a:r>
              <a:rPr lang="en-US" sz="3600" b="1" dirty="0" smtClean="0"/>
              <a:t>2010-2013 A </a:t>
            </a:r>
            <a:r>
              <a:rPr lang="en-US" sz="3600" b="1" dirty="0" smtClean="0"/>
              <a:t>Provincial Business after 18</a:t>
            </a:r>
            <a:r>
              <a:rPr lang="en-US" sz="3600" b="1" baseline="30000" dirty="0" smtClean="0"/>
              <a:t>th</a:t>
            </a:r>
            <a:r>
              <a:rPr lang="en-US" sz="3600" b="1" dirty="0" smtClean="0"/>
              <a:t> Constitutional Amendment 2010  </a:t>
            </a:r>
            <a:endParaRPr lang="en-US" sz="3600" b="1" dirty="0"/>
          </a:p>
        </p:txBody>
      </p:sp>
      <p:sp>
        <p:nvSpPr>
          <p:cNvPr id="3" name="Content Placeholder 2"/>
          <p:cNvSpPr>
            <a:spLocks noGrp="1"/>
          </p:cNvSpPr>
          <p:nvPr>
            <p:ph idx="1"/>
          </p:nvPr>
        </p:nvSpPr>
        <p:spPr>
          <a:xfrm>
            <a:off x="1097280" y="1845733"/>
            <a:ext cx="10236128" cy="4387641"/>
          </a:xfrm>
        </p:spPr>
        <p:txBody>
          <a:bodyPr>
            <a:normAutofit fontScale="92500" lnSpcReduction="10000"/>
          </a:bodyPr>
          <a:lstStyle/>
          <a:p>
            <a:r>
              <a:rPr lang="en-US" b="1" i="1" dirty="0" smtClean="0"/>
              <a:t>After the 18</a:t>
            </a:r>
            <a:r>
              <a:rPr lang="en-US" b="1" i="1" baseline="30000" dirty="0" smtClean="0"/>
              <a:t>th</a:t>
            </a:r>
            <a:r>
              <a:rPr lang="en-US" b="1" i="1" dirty="0" smtClean="0"/>
              <a:t> Amendment, Education completely devolved to the provinces and areas -  </a:t>
            </a:r>
          </a:p>
          <a:p>
            <a:r>
              <a:rPr lang="en-US" b="1" i="1" dirty="0" smtClean="0"/>
              <a:t>Draft </a:t>
            </a:r>
            <a:r>
              <a:rPr lang="en-US" b="1" i="1" dirty="0" smtClean="0"/>
              <a:t>Sindh Education Sector Plan (SESP)-  2014-2018 -  Sindh eligible GPE Funding US $66 Million</a:t>
            </a:r>
          </a:p>
          <a:p>
            <a:r>
              <a:rPr lang="en-US" b="1" i="1" dirty="0" smtClean="0"/>
              <a:t>ESP developed consultatively with a large Local Education Group (LEG) – CSOs/Academia/Private sector; Govt. etc.  </a:t>
            </a:r>
          </a:p>
          <a:p>
            <a:r>
              <a:rPr lang="en-US" b="1" dirty="0" smtClean="0">
                <a:solidFill>
                  <a:schemeClr val="accent2">
                    <a:lumMod val="60000"/>
                    <a:lumOff val="40000"/>
                  </a:schemeClr>
                </a:solidFill>
              </a:rPr>
              <a:t>Objectives of Sindh Sector Plan </a:t>
            </a:r>
            <a:r>
              <a:rPr lang="en-US" b="1" dirty="0" smtClean="0">
                <a:solidFill>
                  <a:schemeClr val="accent2">
                    <a:lumMod val="60000"/>
                    <a:lumOff val="40000"/>
                  </a:schemeClr>
                </a:solidFill>
              </a:rPr>
              <a:t>– Draft ( </a:t>
            </a:r>
            <a:r>
              <a:rPr lang="en-US" b="1" dirty="0" smtClean="0">
                <a:solidFill>
                  <a:schemeClr val="accent2">
                    <a:lumMod val="60000"/>
                    <a:lumOff val="40000"/>
                  </a:schemeClr>
                </a:solidFill>
              </a:rPr>
              <a:t>each one with a log frame)    </a:t>
            </a:r>
          </a:p>
          <a:p>
            <a:pPr lvl="0">
              <a:buFont typeface="Wingdings" panose="05000000000000000000" pitchFamily="2" charset="2"/>
              <a:buChar char="Ø"/>
            </a:pPr>
            <a:r>
              <a:rPr lang="en-US" b="1" u="sng" dirty="0"/>
              <a:t>Develop ECE/ECD policy and minimum standards for ECE </a:t>
            </a:r>
            <a:r>
              <a:rPr lang="en-US" dirty="0"/>
              <a:t>(e.g., space, enrollment, teacher requirements, teaching learning material</a:t>
            </a:r>
            <a:r>
              <a:rPr lang="en-US" dirty="0" smtClean="0"/>
              <a:t>, assessment </a:t>
            </a:r>
            <a:r>
              <a:rPr lang="en-US" dirty="0"/>
              <a:t>etc</a:t>
            </a:r>
            <a:r>
              <a:rPr lang="en-US" dirty="0" smtClean="0"/>
              <a:t>.)- </a:t>
            </a:r>
            <a:endParaRPr lang="en-US" dirty="0"/>
          </a:p>
          <a:p>
            <a:pPr lvl="0">
              <a:buFont typeface="Wingdings" panose="05000000000000000000" pitchFamily="2" charset="2"/>
              <a:buChar char="Ø"/>
            </a:pPr>
            <a:r>
              <a:rPr lang="en-US" dirty="0"/>
              <a:t>Enhance ECE NER from  32 percent to 45 percent through phase-wise establishment of 121 model ECE Resource </a:t>
            </a:r>
            <a:r>
              <a:rPr lang="en-US" dirty="0" err="1"/>
              <a:t>Centres</a:t>
            </a:r>
            <a:r>
              <a:rPr lang="en-US" dirty="0"/>
              <a:t>  across the province and transforming 8000 </a:t>
            </a:r>
            <a:r>
              <a:rPr lang="en-US" i="1" dirty="0" err="1"/>
              <a:t>katchi</a:t>
            </a:r>
            <a:r>
              <a:rPr lang="en-US" dirty="0"/>
              <a:t> into ECE classes Establish ECE teachers’ cadre (recruit and train 8121 teachers) </a:t>
            </a:r>
          </a:p>
          <a:p>
            <a:pPr lvl="0">
              <a:buFont typeface="Wingdings" panose="05000000000000000000" pitchFamily="2" charset="2"/>
              <a:buChar char="Ø"/>
            </a:pPr>
            <a:r>
              <a:rPr lang="en-US" dirty="0"/>
              <a:t>Review and  revise ECE </a:t>
            </a:r>
            <a:r>
              <a:rPr lang="en-US" dirty="0" smtClean="0"/>
              <a:t>curriculum 2007 </a:t>
            </a:r>
            <a:r>
              <a:rPr lang="en-US" dirty="0"/>
              <a:t>and ensure provision of teaching learning materials, as prescribed in the ECE-curriculum </a:t>
            </a:r>
          </a:p>
          <a:p>
            <a:pPr lvl="0">
              <a:buFont typeface="Wingdings" panose="05000000000000000000" pitchFamily="2" charset="2"/>
              <a:buChar char="Ø"/>
            </a:pPr>
            <a:r>
              <a:rPr lang="en-US" dirty="0"/>
              <a:t>Support learners’ transition from ECE to class I (Primary) </a:t>
            </a:r>
          </a:p>
          <a:p>
            <a:endParaRPr lang="en-US" dirty="0"/>
          </a:p>
        </p:txBody>
      </p:sp>
      <p:sp>
        <p:nvSpPr>
          <p:cNvPr id="4" name="Slide Number Placeholder 3"/>
          <p:cNvSpPr>
            <a:spLocks noGrp="1"/>
          </p:cNvSpPr>
          <p:nvPr>
            <p:ph type="sldNum" sz="quarter" idx="12"/>
          </p:nvPr>
        </p:nvSpPr>
        <p:spPr/>
        <p:txBody>
          <a:bodyPr/>
          <a:lstStyle/>
          <a:p>
            <a:fld id="{6113E31D-E2AB-40D1-8B51-AFA5AFEF393A}" type="slidenum">
              <a:rPr lang="en-US" smtClean="0"/>
              <a:t>13</a:t>
            </a:fld>
            <a:endParaRPr lang="en-US" dirty="0"/>
          </a:p>
        </p:txBody>
      </p:sp>
    </p:spTree>
    <p:extLst>
      <p:ext uri="{BB962C8B-B14F-4D97-AF65-F5344CB8AC3E}">
        <p14:creationId xmlns:p14="http://schemas.microsoft.com/office/powerpoint/2010/main" val="35766592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282939787"/>
              </p:ext>
            </p:extLst>
          </p:nvPr>
        </p:nvGraphicFramePr>
        <p:xfrm>
          <a:off x="167425" y="0"/>
          <a:ext cx="11797046" cy="6751828"/>
        </p:xfrm>
        <a:graphic>
          <a:graphicData uri="http://schemas.openxmlformats.org/drawingml/2006/table">
            <a:tbl>
              <a:tblPr firstRow="1" firstCol="1" bandRow="1">
                <a:tableStyleId>{5C22544A-7EE6-4342-B048-85BDC9FD1C3A}</a:tableStyleId>
              </a:tblPr>
              <a:tblGrid>
                <a:gridCol w="2663734"/>
                <a:gridCol w="3008636"/>
                <a:gridCol w="2793816"/>
                <a:gridCol w="3330860"/>
              </a:tblGrid>
              <a:tr h="605701">
                <a:tc>
                  <a:txBody>
                    <a:bodyPr/>
                    <a:lstStyle/>
                    <a:p>
                      <a:pPr marL="0" marR="0" algn="ctr">
                        <a:lnSpc>
                          <a:spcPct val="115000"/>
                        </a:lnSpc>
                        <a:spcBef>
                          <a:spcPts val="0"/>
                        </a:spcBef>
                        <a:spcAft>
                          <a:spcPts val="1000"/>
                        </a:spcAft>
                      </a:pPr>
                      <a:r>
                        <a:rPr lang="en-US" sz="1400" dirty="0">
                          <a:effectLst/>
                        </a:rPr>
                        <a:t>Objectives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0670" marR="30670" marT="0" marB="0" anchor="ctr"/>
                </a:tc>
                <a:tc>
                  <a:txBody>
                    <a:bodyPr/>
                    <a:lstStyle/>
                    <a:p>
                      <a:pPr marL="0" marR="0" algn="ctr">
                        <a:lnSpc>
                          <a:spcPct val="115000"/>
                        </a:lnSpc>
                        <a:spcBef>
                          <a:spcPts val="0"/>
                        </a:spcBef>
                        <a:spcAft>
                          <a:spcPts val="1000"/>
                        </a:spcAft>
                      </a:pPr>
                      <a:r>
                        <a:rPr lang="en-US" sz="1400">
                          <a:effectLst/>
                        </a:rPr>
                        <a:t>Strategies</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30670" marR="30670" marT="0" marB="0" anchor="ctr"/>
                </a:tc>
                <a:tc>
                  <a:txBody>
                    <a:bodyPr/>
                    <a:lstStyle/>
                    <a:p>
                      <a:pPr marL="0" marR="0" algn="ctr">
                        <a:lnSpc>
                          <a:spcPct val="115000"/>
                        </a:lnSpc>
                        <a:spcBef>
                          <a:spcPts val="0"/>
                        </a:spcBef>
                        <a:spcAft>
                          <a:spcPts val="1000"/>
                        </a:spcAft>
                      </a:pPr>
                      <a:r>
                        <a:rPr lang="en-US" sz="1400">
                          <a:effectLst/>
                        </a:rPr>
                        <a:t>Targets </a:t>
                      </a:r>
                    </a:p>
                    <a:p>
                      <a:pPr marL="0" marR="0" algn="ctr">
                        <a:lnSpc>
                          <a:spcPct val="115000"/>
                        </a:lnSpc>
                        <a:spcBef>
                          <a:spcPts val="0"/>
                        </a:spcBef>
                        <a:spcAft>
                          <a:spcPts val="1000"/>
                        </a:spcAft>
                      </a:pPr>
                      <a:r>
                        <a:rPr lang="en-US" sz="1400">
                          <a:effectLst/>
                        </a:rPr>
                        <a:t>(2014-2018)</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30670" marR="30670" marT="0" marB="0" anchor="ctr"/>
                </a:tc>
                <a:tc>
                  <a:txBody>
                    <a:bodyPr/>
                    <a:lstStyle/>
                    <a:p>
                      <a:pPr marL="0" marR="0" algn="ctr">
                        <a:lnSpc>
                          <a:spcPct val="115000"/>
                        </a:lnSpc>
                        <a:spcBef>
                          <a:spcPts val="0"/>
                        </a:spcBef>
                        <a:spcAft>
                          <a:spcPts val="1000"/>
                        </a:spcAft>
                      </a:pPr>
                      <a:r>
                        <a:rPr lang="en-US" sz="1400">
                          <a:effectLst/>
                        </a:rPr>
                        <a:t>Activities</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30670" marR="30670" marT="0" marB="0" anchor="ctr"/>
                </a:tc>
              </a:tr>
              <a:tr h="2391734">
                <a:tc>
                  <a:txBody>
                    <a:bodyPr/>
                    <a:lstStyle/>
                    <a:p>
                      <a:pPr marL="0" marR="0">
                        <a:lnSpc>
                          <a:spcPct val="115000"/>
                        </a:lnSpc>
                        <a:spcBef>
                          <a:spcPts val="0"/>
                        </a:spcBef>
                        <a:spcAft>
                          <a:spcPts val="1000"/>
                        </a:spcAft>
                      </a:pPr>
                      <a:r>
                        <a:rPr lang="en-US" sz="1400" dirty="0">
                          <a:effectLst/>
                        </a:rPr>
                        <a:t>Strategic Objective 1 </a:t>
                      </a:r>
                    </a:p>
                    <a:p>
                      <a:pPr marL="0" marR="0">
                        <a:lnSpc>
                          <a:spcPct val="115000"/>
                        </a:lnSpc>
                        <a:spcBef>
                          <a:spcPts val="0"/>
                        </a:spcBef>
                        <a:spcAft>
                          <a:spcPts val="1000"/>
                        </a:spcAft>
                      </a:pPr>
                      <a:r>
                        <a:rPr lang="en-US" sz="1400" dirty="0">
                          <a:effectLst/>
                        </a:rPr>
                        <a:t> </a:t>
                      </a:r>
                    </a:p>
                    <a:p>
                      <a:pPr marL="0" marR="0">
                        <a:lnSpc>
                          <a:spcPct val="115000"/>
                        </a:lnSpc>
                        <a:spcBef>
                          <a:spcPts val="0"/>
                        </a:spcBef>
                        <a:spcAft>
                          <a:spcPts val="1000"/>
                        </a:spcAft>
                      </a:pPr>
                      <a:r>
                        <a:rPr lang="en-US" sz="1400" dirty="0">
                          <a:effectLst/>
                        </a:rPr>
                        <a:t>Develop ECD/ECE policy and minimum standards for ECE </a:t>
                      </a:r>
                    </a:p>
                    <a:p>
                      <a:pPr marL="0" marR="0">
                        <a:lnSpc>
                          <a:spcPct val="115000"/>
                        </a:lnSpc>
                        <a:spcBef>
                          <a:spcPts val="0"/>
                        </a:spcBef>
                        <a:spcAft>
                          <a:spcPts val="1000"/>
                        </a:spcAft>
                      </a:pPr>
                      <a:r>
                        <a:rPr lang="en-US" sz="1400" dirty="0">
                          <a:effectLst/>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0670" marR="30670"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400" dirty="0">
                          <a:effectLst/>
                        </a:rPr>
                        <a:t>Mobilizing stakeholders for dialogue, policy approval/ legislation</a:t>
                      </a:r>
                    </a:p>
                    <a:p>
                      <a:pPr marL="342900" marR="0" lvl="0" indent="-342900">
                        <a:lnSpc>
                          <a:spcPct val="115000"/>
                        </a:lnSpc>
                        <a:spcBef>
                          <a:spcPts val="0"/>
                        </a:spcBef>
                        <a:spcAft>
                          <a:spcPts val="0"/>
                        </a:spcAft>
                        <a:buFont typeface="Symbol" panose="05050102010706020507" pitchFamily="18" charset="2"/>
                        <a:buChar char=""/>
                      </a:pPr>
                      <a:r>
                        <a:rPr lang="en-US" sz="1400" dirty="0">
                          <a:effectLst/>
                        </a:rPr>
                        <a:t>Documentation of the existing ECE models, particularly,  in Pakistan and  at international level </a:t>
                      </a:r>
                    </a:p>
                    <a:p>
                      <a:pPr marL="342900" marR="0" lvl="0" indent="-342900">
                        <a:lnSpc>
                          <a:spcPct val="115000"/>
                        </a:lnSpc>
                        <a:spcBef>
                          <a:spcPts val="0"/>
                        </a:spcBef>
                        <a:spcAft>
                          <a:spcPts val="0"/>
                        </a:spcAft>
                        <a:buFont typeface="Symbol" panose="05050102010706020507" pitchFamily="18" charset="2"/>
                        <a:buChar char=""/>
                      </a:pPr>
                      <a:r>
                        <a:rPr lang="en-US" sz="1400" dirty="0">
                          <a:effectLst/>
                        </a:rPr>
                        <a:t>Development of Standards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0670" marR="30670"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400" dirty="0">
                          <a:solidFill>
                            <a:srgbClr val="FF0000"/>
                          </a:solidFill>
                          <a:effectLst/>
                        </a:rPr>
                        <a:t>By the end of 2014, ECD/ECE policy options are  developed and approved through legislation</a:t>
                      </a:r>
                    </a:p>
                    <a:p>
                      <a:pPr marL="342900" marR="0" lvl="0" indent="-342900">
                        <a:lnSpc>
                          <a:spcPct val="115000"/>
                        </a:lnSpc>
                        <a:spcBef>
                          <a:spcPts val="0"/>
                        </a:spcBef>
                        <a:spcAft>
                          <a:spcPts val="0"/>
                        </a:spcAft>
                        <a:buFont typeface="Symbol" panose="05050102010706020507" pitchFamily="18" charset="2"/>
                        <a:buChar char=""/>
                      </a:pPr>
                      <a:r>
                        <a:rPr lang="en-US" sz="1400" dirty="0">
                          <a:solidFill>
                            <a:srgbClr val="FF0000"/>
                          </a:solidFill>
                          <a:effectLst/>
                        </a:rPr>
                        <a:t>Minimum standards for ECE  developed and approved E&amp;LD by 2014 and disseminated </a:t>
                      </a:r>
                    </a:p>
                    <a:p>
                      <a:pPr marL="342900" marR="0" lvl="0" indent="-342900">
                        <a:lnSpc>
                          <a:spcPct val="115000"/>
                        </a:lnSpc>
                        <a:spcBef>
                          <a:spcPts val="0"/>
                        </a:spcBef>
                        <a:spcAft>
                          <a:spcPts val="0"/>
                        </a:spcAft>
                        <a:buFont typeface="Symbol" panose="05050102010706020507" pitchFamily="18" charset="2"/>
                        <a:buChar char=""/>
                      </a:pPr>
                      <a:r>
                        <a:rPr lang="en-US" sz="1400" dirty="0">
                          <a:solidFill>
                            <a:srgbClr val="FF0000"/>
                          </a:solidFill>
                          <a:effectLst/>
                        </a:rPr>
                        <a:t>Sindh to become  member of ECD/ECE national, regional and global professional networks </a:t>
                      </a:r>
                      <a:endPar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30670" marR="30670"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400" dirty="0">
                          <a:effectLst/>
                        </a:rPr>
                        <a:t>Arranging dialogues on ECD/ECE policy through  consultative process</a:t>
                      </a:r>
                    </a:p>
                    <a:p>
                      <a:pPr marL="342900" marR="0" lvl="0" indent="-342900">
                        <a:lnSpc>
                          <a:spcPct val="115000"/>
                        </a:lnSpc>
                        <a:spcBef>
                          <a:spcPts val="0"/>
                        </a:spcBef>
                        <a:spcAft>
                          <a:spcPts val="0"/>
                        </a:spcAft>
                        <a:buFont typeface="Symbol" panose="05050102010706020507" pitchFamily="18" charset="2"/>
                        <a:buChar char=""/>
                      </a:pPr>
                      <a:r>
                        <a:rPr lang="en-US" sz="1400" dirty="0">
                          <a:effectLst/>
                        </a:rPr>
                        <a:t>Holding technical dialogues on the minimum standards (hard/soft)  </a:t>
                      </a:r>
                    </a:p>
                    <a:p>
                      <a:pPr marL="342900" marR="0" lvl="0" indent="-342900">
                        <a:lnSpc>
                          <a:spcPct val="115000"/>
                        </a:lnSpc>
                        <a:spcBef>
                          <a:spcPts val="0"/>
                        </a:spcBef>
                        <a:spcAft>
                          <a:spcPts val="0"/>
                        </a:spcAft>
                        <a:buFont typeface="Symbol" panose="05050102010706020507" pitchFamily="18" charset="2"/>
                        <a:buChar char=""/>
                      </a:pPr>
                      <a:r>
                        <a:rPr lang="en-US" sz="1400" dirty="0">
                          <a:effectLst/>
                        </a:rPr>
                        <a:t>Ensuring that both public and private schools are following ECE standards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0670" marR="30670" marT="0" marB="0"/>
                </a:tc>
              </a:tr>
              <a:tr h="3594667">
                <a:tc>
                  <a:txBody>
                    <a:bodyPr/>
                    <a:lstStyle/>
                    <a:p>
                      <a:pPr marL="0" marR="0">
                        <a:lnSpc>
                          <a:spcPct val="115000"/>
                        </a:lnSpc>
                        <a:spcBef>
                          <a:spcPts val="0"/>
                        </a:spcBef>
                        <a:spcAft>
                          <a:spcPts val="1000"/>
                        </a:spcAft>
                      </a:pPr>
                      <a:r>
                        <a:rPr lang="en-US" sz="1400">
                          <a:effectLst/>
                        </a:rPr>
                        <a:t>Strategic Objective 2 </a:t>
                      </a:r>
                    </a:p>
                    <a:p>
                      <a:pPr marL="0" marR="0">
                        <a:lnSpc>
                          <a:spcPct val="115000"/>
                        </a:lnSpc>
                        <a:spcBef>
                          <a:spcPts val="0"/>
                        </a:spcBef>
                        <a:spcAft>
                          <a:spcPts val="1000"/>
                        </a:spcAft>
                      </a:pPr>
                      <a:r>
                        <a:rPr lang="en-US" sz="1400">
                          <a:effectLst/>
                        </a:rPr>
                        <a:t> </a:t>
                      </a:r>
                    </a:p>
                    <a:p>
                      <a:pPr marL="0" marR="0">
                        <a:lnSpc>
                          <a:spcPct val="115000"/>
                        </a:lnSpc>
                        <a:spcBef>
                          <a:spcPts val="0"/>
                        </a:spcBef>
                        <a:spcAft>
                          <a:spcPts val="1000"/>
                        </a:spcAft>
                      </a:pPr>
                      <a:r>
                        <a:rPr lang="en-US" sz="1400">
                          <a:effectLst/>
                        </a:rPr>
                        <a:t> Establishment of model ECE Resource Centers across the province and transforming katchi classes into ECE classes </a:t>
                      </a:r>
                    </a:p>
                    <a:p>
                      <a:pPr marL="0" marR="0">
                        <a:lnSpc>
                          <a:spcPct val="115000"/>
                        </a:lnSpc>
                        <a:spcBef>
                          <a:spcPts val="0"/>
                        </a:spcBef>
                        <a:spcAft>
                          <a:spcPts val="1000"/>
                        </a:spcAft>
                      </a:pPr>
                      <a:r>
                        <a:rPr lang="en-US" sz="1400">
                          <a:effectLst/>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30670" marR="30670"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400" dirty="0">
                          <a:effectLst/>
                        </a:rPr>
                        <a:t>Establishment of model ECE centers at every district and </a:t>
                      </a:r>
                      <a:r>
                        <a:rPr lang="en-US" sz="1400" dirty="0" err="1">
                          <a:effectLst/>
                        </a:rPr>
                        <a:t>taluka</a:t>
                      </a:r>
                      <a:r>
                        <a:rPr lang="en-US" sz="1400" dirty="0">
                          <a:effectLst/>
                        </a:rPr>
                        <a:t> level in existing schools with space  </a:t>
                      </a:r>
                    </a:p>
                    <a:p>
                      <a:pPr marL="342900" marR="0" lvl="0" indent="-342900">
                        <a:lnSpc>
                          <a:spcPct val="115000"/>
                        </a:lnSpc>
                        <a:spcBef>
                          <a:spcPts val="0"/>
                        </a:spcBef>
                        <a:spcAft>
                          <a:spcPts val="0"/>
                        </a:spcAft>
                        <a:buFont typeface="Symbol" panose="05050102010706020507" pitchFamily="18" charset="2"/>
                        <a:buChar char=""/>
                      </a:pPr>
                      <a:r>
                        <a:rPr lang="en-US" sz="1400" dirty="0">
                          <a:effectLst/>
                        </a:rPr>
                        <a:t>Development of initial teacher education diploma for ECE teachers</a:t>
                      </a:r>
                    </a:p>
                    <a:p>
                      <a:pPr marL="342900" marR="0" lvl="0" indent="-342900">
                        <a:lnSpc>
                          <a:spcPct val="115000"/>
                        </a:lnSpc>
                        <a:spcBef>
                          <a:spcPts val="0"/>
                        </a:spcBef>
                        <a:spcAft>
                          <a:spcPts val="0"/>
                        </a:spcAft>
                        <a:buFont typeface="Symbol" panose="05050102010706020507" pitchFamily="18" charset="2"/>
                        <a:buChar char=""/>
                      </a:pPr>
                      <a:r>
                        <a:rPr lang="en-US" sz="1400" dirty="0">
                          <a:effectLst/>
                        </a:rPr>
                        <a:t>Hiring teachers through  merit based recruitment </a:t>
                      </a:r>
                    </a:p>
                    <a:p>
                      <a:pPr marL="342900" marR="0" lvl="0" indent="-342900">
                        <a:lnSpc>
                          <a:spcPct val="115000"/>
                        </a:lnSpc>
                        <a:spcBef>
                          <a:spcPts val="0"/>
                        </a:spcBef>
                        <a:spcAft>
                          <a:spcPts val="0"/>
                        </a:spcAft>
                        <a:buFont typeface="Symbol" panose="05050102010706020507" pitchFamily="18" charset="2"/>
                        <a:buChar char=""/>
                      </a:pPr>
                      <a:r>
                        <a:rPr lang="en-US" sz="1400" dirty="0">
                          <a:effectLst/>
                        </a:rPr>
                        <a:t>Private sector engagement for professional development and TLMs</a:t>
                      </a:r>
                    </a:p>
                    <a:p>
                      <a:pPr marL="342900" marR="0" lvl="0" indent="-342900">
                        <a:lnSpc>
                          <a:spcPct val="115000"/>
                        </a:lnSpc>
                        <a:spcBef>
                          <a:spcPts val="0"/>
                        </a:spcBef>
                        <a:spcAft>
                          <a:spcPts val="0"/>
                        </a:spcAft>
                        <a:buFont typeface="Symbol" panose="05050102010706020507" pitchFamily="18" charset="2"/>
                        <a:buChar char=""/>
                      </a:pPr>
                      <a:r>
                        <a:rPr lang="en-US" sz="1400" dirty="0">
                          <a:effectLst/>
                        </a:rPr>
                        <a:t>Regular review of ECE learning resource materials</a:t>
                      </a:r>
                    </a:p>
                    <a:p>
                      <a:pPr marL="342900" marR="0" lvl="0" indent="-342900">
                        <a:lnSpc>
                          <a:spcPct val="115000"/>
                        </a:lnSpc>
                        <a:spcBef>
                          <a:spcPts val="0"/>
                        </a:spcBef>
                        <a:spcAft>
                          <a:spcPts val="0"/>
                        </a:spcAft>
                        <a:buFont typeface="Symbol" panose="05050102010706020507" pitchFamily="18" charset="2"/>
                        <a:buChar char=""/>
                      </a:pPr>
                      <a:r>
                        <a:rPr lang="en-US" sz="1400" dirty="0">
                          <a:effectLst/>
                        </a:rPr>
                        <a:t>Community engagement for the promotion of ECE</a:t>
                      </a:r>
                    </a:p>
                    <a:p>
                      <a:pPr marL="137160" marR="0" indent="-114300">
                        <a:lnSpc>
                          <a:spcPct val="115000"/>
                        </a:lnSpc>
                        <a:spcBef>
                          <a:spcPts val="0"/>
                        </a:spcBef>
                        <a:spcAft>
                          <a:spcPts val="1000"/>
                        </a:spcAft>
                      </a:pPr>
                      <a:r>
                        <a:rPr lang="en-US" sz="1400" dirty="0">
                          <a:effectLst/>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0670" marR="30670"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400" dirty="0">
                          <a:solidFill>
                            <a:srgbClr val="FF0000"/>
                          </a:solidFill>
                          <a:effectLst/>
                        </a:rPr>
                        <a:t>By 2018 to enhance ECE NER from 32 percent to 45 percent </a:t>
                      </a:r>
                    </a:p>
                    <a:p>
                      <a:pPr marL="342900" marR="0" lvl="0" indent="-342900">
                        <a:lnSpc>
                          <a:spcPct val="115000"/>
                        </a:lnSpc>
                        <a:spcBef>
                          <a:spcPts val="0"/>
                        </a:spcBef>
                        <a:spcAft>
                          <a:spcPts val="0"/>
                        </a:spcAft>
                        <a:buFont typeface="Symbol" panose="05050102010706020507" pitchFamily="18" charset="2"/>
                        <a:buChar char=""/>
                      </a:pPr>
                      <a:r>
                        <a:rPr lang="en-US" sz="1400" dirty="0">
                          <a:solidFill>
                            <a:srgbClr val="FF0000"/>
                          </a:solidFill>
                          <a:effectLst/>
                        </a:rPr>
                        <a:t>121 ECE Resource Centers established, equipped and running by 2016.</a:t>
                      </a:r>
                    </a:p>
                    <a:p>
                      <a:pPr marL="342900" marR="0" lvl="0" indent="-342900">
                        <a:lnSpc>
                          <a:spcPct val="115000"/>
                        </a:lnSpc>
                        <a:spcBef>
                          <a:spcPts val="0"/>
                        </a:spcBef>
                        <a:spcAft>
                          <a:spcPts val="0"/>
                        </a:spcAft>
                        <a:buFont typeface="Symbol" panose="05050102010706020507" pitchFamily="18" charset="2"/>
                        <a:buChar char=""/>
                      </a:pPr>
                      <a:r>
                        <a:rPr lang="en-US" sz="1400" dirty="0">
                          <a:solidFill>
                            <a:srgbClr val="FF0000"/>
                          </a:solidFill>
                          <a:effectLst/>
                        </a:rPr>
                        <a:t>By the end of 2018, at least </a:t>
                      </a:r>
                      <a:r>
                        <a:rPr lang="en-US" sz="1400" dirty="0" smtClean="0">
                          <a:solidFill>
                            <a:srgbClr val="FF0000"/>
                          </a:solidFill>
                          <a:effectLst/>
                        </a:rPr>
                        <a:t>8,000 </a:t>
                      </a:r>
                      <a:r>
                        <a:rPr lang="en-US" sz="1400" dirty="0" err="1" smtClean="0">
                          <a:solidFill>
                            <a:srgbClr val="FF0000"/>
                          </a:solidFill>
                          <a:effectLst/>
                        </a:rPr>
                        <a:t>Katchi</a:t>
                      </a:r>
                      <a:r>
                        <a:rPr lang="en-US" sz="1400" dirty="0" smtClean="0">
                          <a:solidFill>
                            <a:srgbClr val="FF0000"/>
                          </a:solidFill>
                          <a:effectLst/>
                        </a:rPr>
                        <a:t> </a:t>
                      </a:r>
                      <a:r>
                        <a:rPr lang="en-US" sz="1400" dirty="0">
                          <a:solidFill>
                            <a:srgbClr val="FF0000"/>
                          </a:solidFill>
                          <a:effectLst/>
                        </a:rPr>
                        <a:t>classrooms are transformed into ECE classes (in public sector schools)  </a:t>
                      </a:r>
                      <a:endPar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30670" marR="30670" marT="0" marB="0"/>
                </a:tc>
                <a:tc>
                  <a:txBody>
                    <a:bodyPr/>
                    <a:lstStyle/>
                    <a:p>
                      <a:pPr marL="342900" marR="0" lvl="0" indent="-342900">
                        <a:lnSpc>
                          <a:spcPct val="115000"/>
                        </a:lnSpc>
                        <a:spcBef>
                          <a:spcPts val="0"/>
                        </a:spcBef>
                        <a:spcAft>
                          <a:spcPts val="0"/>
                        </a:spcAft>
                        <a:buFont typeface="Symbol" panose="05050102010706020507" pitchFamily="18" charset="2"/>
                        <a:buChar char=""/>
                      </a:pPr>
                      <a:r>
                        <a:rPr lang="en-US" sz="1400" dirty="0">
                          <a:effectLst/>
                        </a:rPr>
                        <a:t>Identify the schools based on established criteria</a:t>
                      </a:r>
                    </a:p>
                    <a:p>
                      <a:pPr marL="342900" marR="0" lvl="0" indent="-342900">
                        <a:lnSpc>
                          <a:spcPct val="115000"/>
                        </a:lnSpc>
                        <a:spcBef>
                          <a:spcPts val="0"/>
                        </a:spcBef>
                        <a:spcAft>
                          <a:spcPts val="0"/>
                        </a:spcAft>
                        <a:buFont typeface="Symbol" panose="05050102010706020507" pitchFamily="18" charset="2"/>
                        <a:buChar char=""/>
                      </a:pPr>
                      <a:r>
                        <a:rPr lang="en-US" sz="1400" dirty="0">
                          <a:effectLst/>
                        </a:rPr>
                        <a:t>Set up the 121 ECE model resource centers in target schools</a:t>
                      </a:r>
                    </a:p>
                    <a:p>
                      <a:pPr marL="342900" marR="0" lvl="0" indent="-342900">
                        <a:lnSpc>
                          <a:spcPct val="115000"/>
                        </a:lnSpc>
                        <a:spcBef>
                          <a:spcPts val="0"/>
                        </a:spcBef>
                        <a:spcAft>
                          <a:spcPts val="0"/>
                        </a:spcAft>
                        <a:buFont typeface="Symbol" panose="05050102010706020507" pitchFamily="18" charset="2"/>
                        <a:buChar char=""/>
                      </a:pPr>
                      <a:r>
                        <a:rPr lang="en-US" sz="1400" dirty="0">
                          <a:effectLst/>
                        </a:rPr>
                        <a:t>Establish proper ECE classrooms in selected government schools</a:t>
                      </a:r>
                    </a:p>
                    <a:p>
                      <a:pPr marL="342900" marR="0" lvl="0" indent="-342900">
                        <a:lnSpc>
                          <a:spcPct val="115000"/>
                        </a:lnSpc>
                        <a:spcBef>
                          <a:spcPts val="0"/>
                        </a:spcBef>
                        <a:spcAft>
                          <a:spcPts val="0"/>
                        </a:spcAft>
                        <a:buFont typeface="Symbol" panose="05050102010706020507" pitchFamily="18" charset="2"/>
                        <a:buChar char=""/>
                      </a:pPr>
                      <a:r>
                        <a:rPr lang="en-US" sz="1400" dirty="0">
                          <a:effectLst/>
                        </a:rPr>
                        <a:t>Explore private sector partnerships for meeting ECE targets.   </a:t>
                      </a:r>
                    </a:p>
                    <a:p>
                      <a:pPr marL="342900" marR="0" lvl="0" indent="-342900">
                        <a:lnSpc>
                          <a:spcPct val="115000"/>
                        </a:lnSpc>
                        <a:spcBef>
                          <a:spcPts val="0"/>
                        </a:spcBef>
                        <a:spcAft>
                          <a:spcPts val="0"/>
                        </a:spcAft>
                        <a:buFont typeface="Symbol" panose="05050102010706020507" pitchFamily="18" charset="2"/>
                        <a:buChar char=""/>
                      </a:pPr>
                      <a:r>
                        <a:rPr lang="en-US" sz="1400" dirty="0">
                          <a:effectLst/>
                        </a:rPr>
                        <a:t>Mobilize SMCs and community for ECE enrollment and support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30670" marR="30670" marT="0" marB="0"/>
                </a:tc>
              </a:tr>
            </a:tbl>
          </a:graphicData>
        </a:graphic>
      </p:graphicFrame>
      <p:sp>
        <p:nvSpPr>
          <p:cNvPr id="3" name="Slide Number Placeholder 2"/>
          <p:cNvSpPr>
            <a:spLocks noGrp="1"/>
          </p:cNvSpPr>
          <p:nvPr>
            <p:ph type="sldNum" sz="quarter" idx="12"/>
          </p:nvPr>
        </p:nvSpPr>
        <p:spPr/>
        <p:txBody>
          <a:bodyPr/>
          <a:lstStyle/>
          <a:p>
            <a:fld id="{4FAB73BC-B049-4115-A692-8D63A059BFB8}" type="slidenum">
              <a:rPr lang="en-US" smtClean="0"/>
              <a:pPr/>
              <a:t>14</a:t>
            </a:fld>
            <a:endParaRPr lang="en-US" dirty="0"/>
          </a:p>
        </p:txBody>
      </p:sp>
      <p:sp>
        <p:nvSpPr>
          <p:cNvPr id="4" name="TextBox 3"/>
          <p:cNvSpPr txBox="1"/>
          <p:nvPr/>
        </p:nvSpPr>
        <p:spPr>
          <a:xfrm rot="19583113">
            <a:off x="1925840" y="128704"/>
            <a:ext cx="1099981" cy="830997"/>
          </a:xfrm>
          <a:prstGeom prst="rect">
            <a:avLst/>
          </a:prstGeom>
          <a:noFill/>
        </p:spPr>
        <p:txBody>
          <a:bodyPr wrap="none" rtlCol="0">
            <a:spAutoFit/>
          </a:bodyPr>
          <a:lstStyle/>
          <a:p>
            <a:r>
              <a:rPr lang="en-US" sz="2400" b="1" dirty="0" smtClean="0">
                <a:solidFill>
                  <a:srgbClr val="FFFF00"/>
                </a:solidFill>
              </a:rPr>
              <a:t>DRAFT </a:t>
            </a:r>
          </a:p>
          <a:p>
            <a:r>
              <a:rPr lang="en-US" sz="2400" b="1" dirty="0" err="1" smtClean="0">
                <a:solidFill>
                  <a:srgbClr val="FFFF00"/>
                </a:solidFill>
              </a:rPr>
              <a:t>ONlY</a:t>
            </a:r>
            <a:r>
              <a:rPr lang="en-US" sz="2400" b="1" dirty="0" smtClean="0">
                <a:solidFill>
                  <a:srgbClr val="FFFF00"/>
                </a:solidFill>
              </a:rPr>
              <a:t>  </a:t>
            </a:r>
            <a:endParaRPr lang="en-US" sz="2400" b="1" dirty="0">
              <a:solidFill>
                <a:srgbClr val="FFFF00"/>
              </a:solidFill>
            </a:endParaRPr>
          </a:p>
        </p:txBody>
      </p:sp>
    </p:spTree>
    <p:extLst>
      <p:ext uri="{BB962C8B-B14F-4D97-AF65-F5344CB8AC3E}">
        <p14:creationId xmlns:p14="http://schemas.microsoft.com/office/powerpoint/2010/main" val="34896005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Punjab Education  Sector Plan 2013-18 </a:t>
            </a:r>
            <a:endParaRPr lang="en-US" dirty="0"/>
          </a:p>
        </p:txBody>
      </p:sp>
      <p:sp>
        <p:nvSpPr>
          <p:cNvPr id="3" name="Content Placeholder 2"/>
          <p:cNvSpPr>
            <a:spLocks noGrp="1"/>
          </p:cNvSpPr>
          <p:nvPr>
            <p:ph idx="1"/>
          </p:nvPr>
        </p:nvSpPr>
        <p:spPr/>
        <p:txBody>
          <a:bodyPr/>
          <a:lstStyle/>
          <a:p>
            <a:r>
              <a:rPr lang="en-US" b="1" dirty="0"/>
              <a:t>Strategic Objective: </a:t>
            </a:r>
            <a:endParaRPr lang="en-US" dirty="0"/>
          </a:p>
          <a:p>
            <a:r>
              <a:rPr lang="en-US" dirty="0"/>
              <a:t>The sector plan has set an objective to establish ECE program in all primary schools in Punjab. </a:t>
            </a:r>
          </a:p>
          <a:p>
            <a:r>
              <a:rPr lang="en-US" b="1" dirty="0"/>
              <a:t>Key Strategies:</a:t>
            </a:r>
            <a:endParaRPr lang="en-US" dirty="0"/>
          </a:p>
          <a:p>
            <a:r>
              <a:rPr lang="en-US" dirty="0"/>
              <a:t>Key strategies on ECE, described in the sector plan are to:</a:t>
            </a:r>
          </a:p>
          <a:p>
            <a:pPr>
              <a:buFont typeface="Wingdings" panose="05000000000000000000" pitchFamily="2" charset="2"/>
              <a:buChar char="Ø"/>
            </a:pPr>
            <a:r>
              <a:rPr lang="en-US" dirty="0"/>
              <a:t>Institutionalize pre-primary ECE through development and notification of a policy</a:t>
            </a:r>
          </a:p>
          <a:p>
            <a:pPr>
              <a:buFont typeface="Wingdings" panose="05000000000000000000" pitchFamily="2" charset="2"/>
              <a:buChar char="Ø"/>
            </a:pPr>
            <a:r>
              <a:rPr lang="en-US" dirty="0"/>
              <a:t>Create awareness and train education managers, head teachers and teachers on ECE. </a:t>
            </a:r>
          </a:p>
          <a:p>
            <a:pPr>
              <a:buFont typeface="Wingdings" panose="05000000000000000000" pitchFamily="2" charset="2"/>
              <a:buChar char="Ø"/>
            </a:pPr>
            <a:r>
              <a:rPr lang="en-US" dirty="0"/>
              <a:t>Prepare plan and implement expansion of pre-primary ECE programs to 5000 primary schools </a:t>
            </a:r>
          </a:p>
          <a:p>
            <a:endParaRPr lang="en-US" dirty="0"/>
          </a:p>
        </p:txBody>
      </p:sp>
      <p:sp>
        <p:nvSpPr>
          <p:cNvPr id="4" name="Slide Number Placeholder 3"/>
          <p:cNvSpPr>
            <a:spLocks noGrp="1"/>
          </p:cNvSpPr>
          <p:nvPr>
            <p:ph type="sldNum" sz="quarter" idx="12"/>
          </p:nvPr>
        </p:nvSpPr>
        <p:spPr/>
        <p:txBody>
          <a:bodyPr/>
          <a:lstStyle/>
          <a:p>
            <a:fld id="{6113E31D-E2AB-40D1-8B51-AFA5AFEF393A}" type="slidenum">
              <a:rPr lang="en-US" smtClean="0"/>
              <a:t>15</a:t>
            </a:fld>
            <a:endParaRPr lang="en-US" dirty="0"/>
          </a:p>
        </p:txBody>
      </p:sp>
    </p:spTree>
    <p:extLst>
      <p:ext uri="{BB962C8B-B14F-4D97-AF65-F5344CB8AC3E}">
        <p14:creationId xmlns:p14="http://schemas.microsoft.com/office/powerpoint/2010/main" val="17959437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Financing ECE- template for costing  </a:t>
            </a:r>
            <a:endParaRPr lang="en-US" dirty="0"/>
          </a:p>
        </p:txBody>
      </p:sp>
      <p:sp>
        <p:nvSpPr>
          <p:cNvPr id="3" name="Content Placeholder 2"/>
          <p:cNvSpPr>
            <a:spLocks noGrp="1"/>
          </p:cNvSpPr>
          <p:nvPr>
            <p:ph idx="1"/>
          </p:nvPr>
        </p:nvSpPr>
        <p:spPr/>
        <p:txBody>
          <a:bodyPr>
            <a:normAutofit fontScale="25000" lnSpcReduction="20000"/>
          </a:bodyPr>
          <a:lstStyle/>
          <a:p>
            <a:r>
              <a:rPr lang="en-US" dirty="0" smtClean="0"/>
              <a:t> </a:t>
            </a:r>
            <a:r>
              <a:rPr lang="en-US" sz="4000" dirty="0" smtClean="0"/>
              <a:t> </a:t>
            </a:r>
            <a:r>
              <a:rPr lang="en-US" sz="8000" dirty="0" smtClean="0"/>
              <a:t>The Template for ECE planning and financing in Sector Plans of </a:t>
            </a:r>
            <a:r>
              <a:rPr lang="en-US" sz="8000" dirty="0" smtClean="0"/>
              <a:t>Provinces has the following    possible elements: </a:t>
            </a:r>
            <a:endParaRPr lang="en-US" sz="8000" dirty="0" smtClean="0"/>
          </a:p>
          <a:p>
            <a:pPr>
              <a:buFont typeface="Wingdings" panose="05000000000000000000" pitchFamily="2" charset="2"/>
              <a:buChar char="Ø"/>
            </a:pPr>
            <a:r>
              <a:rPr lang="en-US" sz="8000" dirty="0" smtClean="0"/>
              <a:t>Population </a:t>
            </a:r>
            <a:r>
              <a:rPr lang="en-US" sz="8000" dirty="0" smtClean="0"/>
              <a:t>Baseline </a:t>
            </a:r>
          </a:p>
          <a:p>
            <a:pPr>
              <a:buFont typeface="Wingdings" panose="05000000000000000000" pitchFamily="2" charset="2"/>
              <a:buChar char="Ø"/>
            </a:pPr>
            <a:r>
              <a:rPr lang="en-US" sz="8000" dirty="0" smtClean="0"/>
              <a:t>Population Projections annually  </a:t>
            </a:r>
          </a:p>
          <a:p>
            <a:pPr>
              <a:buFont typeface="Wingdings" panose="05000000000000000000" pitchFamily="2" charset="2"/>
              <a:buChar char="Ø"/>
            </a:pPr>
            <a:r>
              <a:rPr lang="en-US" sz="8000" dirty="0" smtClean="0"/>
              <a:t>% ECE enrolment in Public Sector Schools  and % in Private Sector</a:t>
            </a:r>
          </a:p>
          <a:p>
            <a:pPr>
              <a:buFont typeface="Wingdings" panose="05000000000000000000" pitchFamily="2" charset="2"/>
              <a:buChar char="Ø"/>
            </a:pPr>
            <a:r>
              <a:rPr lang="en-US" sz="8000" dirty="0" smtClean="0"/>
              <a:t>% enhancement of NER ECE 2014-18  </a:t>
            </a:r>
          </a:p>
          <a:p>
            <a:pPr>
              <a:buFont typeface="Wingdings" panose="05000000000000000000" pitchFamily="2" charset="2"/>
              <a:buChar char="Ø"/>
            </a:pPr>
            <a:r>
              <a:rPr lang="en-US" sz="8000" dirty="0" smtClean="0"/>
              <a:t> 5% Growth rate assumed/projected for private sector </a:t>
            </a:r>
          </a:p>
          <a:p>
            <a:pPr>
              <a:buFont typeface="Wingdings" panose="05000000000000000000" pitchFamily="2" charset="2"/>
              <a:buChar char="Ø"/>
            </a:pPr>
            <a:r>
              <a:rPr lang="en-US" sz="8000" dirty="0" smtClean="0"/>
              <a:t>% places subsidized or bought through vouchers by public sector through education foundations or specific delivery programs </a:t>
            </a:r>
          </a:p>
          <a:p>
            <a:endParaRPr lang="en-US" sz="8000" dirty="0" smtClean="0"/>
          </a:p>
          <a:p>
            <a:endParaRPr lang="en-US" sz="8000" dirty="0" smtClean="0"/>
          </a:p>
          <a:p>
            <a:endParaRPr lang="en-US" sz="8000" dirty="0" smtClean="0"/>
          </a:p>
          <a:p>
            <a:endParaRPr lang="en-US" dirty="0" smtClean="0"/>
          </a:p>
          <a:p>
            <a:endParaRPr lang="en-US" dirty="0" smtClean="0"/>
          </a:p>
          <a:p>
            <a:r>
              <a:rPr lang="en-US" dirty="0" smtClean="0"/>
              <a:t>   </a:t>
            </a:r>
          </a:p>
          <a:p>
            <a:endParaRPr lang="en-US" dirty="0" smtClean="0"/>
          </a:p>
          <a:p>
            <a:endParaRPr lang="en-US" dirty="0"/>
          </a:p>
        </p:txBody>
      </p:sp>
      <p:sp>
        <p:nvSpPr>
          <p:cNvPr id="4" name="Slide Number Placeholder 3"/>
          <p:cNvSpPr>
            <a:spLocks noGrp="1"/>
          </p:cNvSpPr>
          <p:nvPr>
            <p:ph type="sldNum" sz="quarter" idx="12"/>
          </p:nvPr>
        </p:nvSpPr>
        <p:spPr/>
        <p:txBody>
          <a:bodyPr/>
          <a:lstStyle/>
          <a:p>
            <a:fld id="{6113E31D-E2AB-40D1-8B51-AFA5AFEF393A}" type="slidenum">
              <a:rPr lang="en-US" smtClean="0"/>
              <a:t>16</a:t>
            </a:fld>
            <a:endParaRPr lang="en-US" dirty="0"/>
          </a:p>
        </p:txBody>
      </p:sp>
    </p:spTree>
    <p:extLst>
      <p:ext uri="{BB962C8B-B14F-4D97-AF65-F5344CB8AC3E}">
        <p14:creationId xmlns:p14="http://schemas.microsoft.com/office/powerpoint/2010/main" val="8678944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typical costing sheet ESP – (Sindh)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72349400"/>
              </p:ext>
            </p:extLst>
          </p:nvPr>
        </p:nvGraphicFramePr>
        <p:xfrm>
          <a:off x="1446973" y="1774251"/>
          <a:ext cx="6267450" cy="3774991"/>
        </p:xfrm>
        <a:graphic>
          <a:graphicData uri="http://schemas.openxmlformats.org/drawingml/2006/table">
            <a:tbl>
              <a:tblPr>
                <a:tableStyleId>{5C22544A-7EE6-4342-B048-85BDC9FD1C3A}</a:tableStyleId>
              </a:tblPr>
              <a:tblGrid>
                <a:gridCol w="4515945"/>
                <a:gridCol w="1751505"/>
              </a:tblGrid>
              <a:tr h="768549">
                <a:tc>
                  <a:txBody>
                    <a:bodyPr/>
                    <a:lstStyle/>
                    <a:p>
                      <a:pPr marL="0" marR="0">
                        <a:lnSpc>
                          <a:spcPct val="115000"/>
                        </a:lnSpc>
                        <a:spcBef>
                          <a:spcPts val="0"/>
                        </a:spcBef>
                        <a:spcAft>
                          <a:spcPts val="0"/>
                        </a:spcAft>
                      </a:pPr>
                      <a:endParaRPr lang="en-US" sz="1800" dirty="0" smtClean="0">
                        <a:effectLst/>
                      </a:endParaRPr>
                    </a:p>
                    <a:p>
                      <a:pPr marL="0" marR="0">
                        <a:lnSpc>
                          <a:spcPct val="115000"/>
                        </a:lnSpc>
                        <a:spcBef>
                          <a:spcPts val="0"/>
                        </a:spcBef>
                        <a:spcAft>
                          <a:spcPts val="0"/>
                        </a:spcAft>
                      </a:pPr>
                      <a:r>
                        <a:rPr lang="en-US" sz="1800" dirty="0" smtClean="0">
                          <a:effectLst/>
                        </a:rPr>
                        <a:t>Population </a:t>
                      </a:r>
                    </a:p>
                    <a:p>
                      <a:pPr marL="0" marR="0">
                        <a:lnSpc>
                          <a:spcPct val="115000"/>
                        </a:lnSpc>
                        <a:spcBef>
                          <a:spcPts val="0"/>
                        </a:spcBef>
                        <a:spcAft>
                          <a:spcPts val="0"/>
                        </a:spcAft>
                      </a:pPr>
                      <a:r>
                        <a:rPr lang="en-US" sz="1800" dirty="0" smtClean="0">
                          <a:effectLst/>
                        </a:rPr>
                        <a:t>Enrolment Projections annually </a:t>
                      </a:r>
                    </a:p>
                    <a:p>
                      <a:pPr marL="0" marR="0">
                        <a:lnSpc>
                          <a:spcPct val="115000"/>
                        </a:lnSpc>
                        <a:spcBef>
                          <a:spcPts val="0"/>
                        </a:spcBef>
                        <a:spcAft>
                          <a:spcPts val="0"/>
                        </a:spcAft>
                      </a:pPr>
                      <a:r>
                        <a:rPr lang="en-US" sz="1800" dirty="0" smtClean="0">
                          <a:effectLst/>
                        </a:rPr>
                        <a:t>Rooms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r">
                        <a:lnSpc>
                          <a:spcPct val="115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23263">
                <a:tc>
                  <a:txBody>
                    <a:bodyPr/>
                    <a:lstStyle/>
                    <a:p>
                      <a:pPr marL="0" marR="0">
                        <a:lnSpc>
                          <a:spcPct val="115000"/>
                        </a:lnSpc>
                        <a:spcBef>
                          <a:spcPts val="0"/>
                        </a:spcBef>
                        <a:spcAft>
                          <a:spcPts val="0"/>
                        </a:spcAft>
                      </a:pPr>
                      <a:r>
                        <a:rPr lang="en-US" sz="1800" dirty="0" smtClean="0">
                          <a:effectLst/>
                        </a:rPr>
                        <a:t>ECE </a:t>
                      </a:r>
                      <a:r>
                        <a:rPr lang="en-US" sz="1800" dirty="0">
                          <a:effectLst/>
                        </a:rPr>
                        <a:t>Model Resource Centers </a:t>
                      </a:r>
                      <a:r>
                        <a:rPr lang="en-US" sz="1800" dirty="0" smtClean="0">
                          <a:effectLst/>
                          <a:highlight>
                            <a:srgbClr val="FFFF00"/>
                          </a:highlight>
                        </a:rPr>
                        <a:t>(e.g. </a:t>
                      </a:r>
                      <a:r>
                        <a:rPr lang="en-US" sz="1800" dirty="0" err="1" smtClean="0">
                          <a:effectLst/>
                          <a:highlight>
                            <a:srgbClr val="FFFF00"/>
                          </a:highlight>
                        </a:rPr>
                        <a:t>Rs</a:t>
                      </a:r>
                      <a:r>
                        <a:rPr lang="en-US" sz="1800" dirty="0">
                          <a:effectLst/>
                          <a:highlight>
                            <a:srgbClr val="FFFF00"/>
                          </a:highlight>
                        </a:rPr>
                        <a:t>. 3.5 </a:t>
                      </a:r>
                      <a:r>
                        <a:rPr lang="en-US" sz="1800" dirty="0" smtClean="0">
                          <a:effectLst/>
                          <a:highlight>
                            <a:srgbClr val="FFFF00"/>
                          </a:highlight>
                        </a:rPr>
                        <a:t>million each</a:t>
                      </a:r>
                      <a:r>
                        <a:rPr lang="en-US" sz="1800" dirty="0">
                          <a:effectLst/>
                          <a:highlight>
                            <a:srgbClr val="FFFF00"/>
                          </a:highlight>
                        </a:rPr>
                        <a:t>)</a:t>
                      </a:r>
                      <a:r>
                        <a:rPr lang="en-US" sz="1800" dirty="0">
                          <a:effectLst/>
                        </a:rPr>
                        <a: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r">
                        <a:lnSpc>
                          <a:spcPct val="115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23263">
                <a:tc>
                  <a:txBody>
                    <a:bodyPr/>
                    <a:lstStyle/>
                    <a:p>
                      <a:pPr marL="0" marR="0">
                        <a:lnSpc>
                          <a:spcPct val="115000"/>
                        </a:lnSpc>
                        <a:spcBef>
                          <a:spcPts val="0"/>
                        </a:spcBef>
                        <a:spcAft>
                          <a:spcPts val="0"/>
                        </a:spcAft>
                      </a:pPr>
                      <a:r>
                        <a:rPr lang="en-US" sz="1800" dirty="0">
                          <a:effectLst/>
                        </a:rPr>
                        <a:t> </a:t>
                      </a:r>
                      <a:r>
                        <a:rPr lang="en-US" sz="1800" dirty="0" smtClean="0">
                          <a:effectLst/>
                        </a:rPr>
                        <a:t>Recruitment/Salaries Teachers and Assistants /Support Staff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r">
                        <a:lnSpc>
                          <a:spcPct val="115000"/>
                        </a:lnSpc>
                        <a:spcBef>
                          <a:spcPts val="0"/>
                        </a:spcBef>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23263">
                <a:tc>
                  <a:txBody>
                    <a:bodyPr/>
                    <a:lstStyle/>
                    <a:p>
                      <a:pPr marL="0" marR="0">
                        <a:lnSpc>
                          <a:spcPct val="115000"/>
                        </a:lnSpc>
                        <a:spcBef>
                          <a:spcPts val="0"/>
                        </a:spcBef>
                        <a:spcAft>
                          <a:spcPts val="0"/>
                        </a:spcAft>
                      </a:pPr>
                      <a:r>
                        <a:rPr lang="en-US" sz="1800" dirty="0">
                          <a:effectLst/>
                        </a:rPr>
                        <a:t> Teacher Training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r">
                        <a:lnSpc>
                          <a:spcPct val="115000"/>
                        </a:lnSpc>
                        <a:spcBef>
                          <a:spcPts val="0"/>
                        </a:spcBef>
                        <a:spcAft>
                          <a:spcPts val="0"/>
                        </a:spcAft>
                      </a:pPr>
                      <a:r>
                        <a:rPr lang="en-US" sz="12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23263">
                <a:tc gridSpan="2">
                  <a:txBody>
                    <a:bodyPr/>
                    <a:lstStyle/>
                    <a:p>
                      <a:pPr marL="0" marR="0">
                        <a:lnSpc>
                          <a:spcPct val="115000"/>
                        </a:lnSpc>
                        <a:spcBef>
                          <a:spcPts val="0"/>
                        </a:spcBef>
                        <a:spcAft>
                          <a:spcPts val="0"/>
                        </a:spcAft>
                      </a:pPr>
                      <a:r>
                        <a:rPr lang="en-US" sz="1800" dirty="0">
                          <a:effectLst/>
                        </a:rPr>
                        <a:t> Teaching Learning </a:t>
                      </a:r>
                      <a:r>
                        <a:rPr lang="en-US" sz="1800" dirty="0" smtClean="0">
                          <a:effectLst/>
                        </a:rPr>
                        <a:t>Materials and textbooks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tr>
              <a:tr h="423263">
                <a:tc gridSpan="2">
                  <a:txBody>
                    <a:bodyPr/>
                    <a:lstStyle/>
                    <a:p>
                      <a:pPr marL="0" marR="0">
                        <a:lnSpc>
                          <a:spcPct val="115000"/>
                        </a:lnSpc>
                        <a:spcBef>
                          <a:spcPts val="0"/>
                        </a:spcBef>
                        <a:spcAft>
                          <a:spcPts val="0"/>
                        </a:spcAft>
                      </a:pPr>
                      <a:r>
                        <a:rPr lang="en-US" sz="1800" dirty="0">
                          <a:effectLst/>
                        </a:rPr>
                        <a:t>ECE/ECD Policy/Research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tr>
            </a:tbl>
          </a:graphicData>
        </a:graphic>
      </p:graphicFrame>
      <p:sp>
        <p:nvSpPr>
          <p:cNvPr id="3" name="Slide Number Placeholder 2"/>
          <p:cNvSpPr>
            <a:spLocks noGrp="1"/>
          </p:cNvSpPr>
          <p:nvPr>
            <p:ph type="sldNum" sz="quarter" idx="12"/>
          </p:nvPr>
        </p:nvSpPr>
        <p:spPr/>
        <p:txBody>
          <a:bodyPr/>
          <a:lstStyle/>
          <a:p>
            <a:fld id="{6113E31D-E2AB-40D1-8B51-AFA5AFEF393A}" type="slidenum">
              <a:rPr lang="en-US" smtClean="0"/>
              <a:t>17</a:t>
            </a:fld>
            <a:endParaRPr lang="en-US" dirty="0"/>
          </a:p>
        </p:txBody>
      </p:sp>
      <p:sp>
        <p:nvSpPr>
          <p:cNvPr id="5" name="TextBox 4"/>
          <p:cNvSpPr txBox="1"/>
          <p:nvPr/>
        </p:nvSpPr>
        <p:spPr>
          <a:xfrm>
            <a:off x="1097280" y="5512158"/>
            <a:ext cx="10635412" cy="646331"/>
          </a:xfrm>
          <a:prstGeom prst="rect">
            <a:avLst/>
          </a:prstGeom>
          <a:noFill/>
        </p:spPr>
        <p:txBody>
          <a:bodyPr wrap="none" rtlCol="0">
            <a:spAutoFit/>
          </a:bodyPr>
          <a:lstStyle/>
          <a:p>
            <a:r>
              <a:rPr lang="en-US" dirty="0" smtClean="0"/>
              <a:t>Subsidies/vouchers to private sector not reflected but are already being given  for ECE and Primary through the </a:t>
            </a:r>
          </a:p>
          <a:p>
            <a:r>
              <a:rPr lang="en-US" dirty="0" smtClean="0"/>
              <a:t>Education  Foundation </a:t>
            </a:r>
            <a:endParaRPr lang="en-US" dirty="0"/>
          </a:p>
        </p:txBody>
      </p:sp>
    </p:spTree>
    <p:extLst>
      <p:ext uri="{BB962C8B-B14F-4D97-AF65-F5344CB8AC3E}">
        <p14:creationId xmlns:p14="http://schemas.microsoft.com/office/powerpoint/2010/main" val="26353823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Punjab ESP – ECE Costing </a:t>
            </a:r>
            <a:r>
              <a:rPr lang="en-US" b="1" dirty="0" smtClean="0"/>
              <a:t>– </a:t>
            </a:r>
            <a:br>
              <a:rPr lang="en-US" b="1" dirty="0" smtClean="0"/>
            </a:br>
            <a:r>
              <a:rPr lang="en-US" b="1" i="1" dirty="0" smtClean="0"/>
              <a:t>a minimalist approach </a:t>
            </a:r>
            <a:endParaRPr lang="en-US" b="1" i="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42245253"/>
              </p:ext>
            </p:extLst>
          </p:nvPr>
        </p:nvGraphicFramePr>
        <p:xfrm>
          <a:off x="1097282" y="2137973"/>
          <a:ext cx="8563555" cy="731520"/>
        </p:xfrm>
        <a:graphic>
          <a:graphicData uri="http://schemas.openxmlformats.org/drawingml/2006/table">
            <a:tbl>
              <a:tblPr firstRow="1" firstCol="1" bandRow="1">
                <a:tableStyleId>{5C22544A-7EE6-4342-B048-85BDC9FD1C3A}</a:tableStyleId>
              </a:tblPr>
              <a:tblGrid>
                <a:gridCol w="1223365"/>
                <a:gridCol w="1223365"/>
                <a:gridCol w="1223365"/>
                <a:gridCol w="1223365"/>
                <a:gridCol w="1223365"/>
                <a:gridCol w="1223365"/>
                <a:gridCol w="1223365"/>
              </a:tblGrid>
              <a:tr h="0">
                <a:tc gridSpan="7">
                  <a:txBody>
                    <a:bodyPr/>
                    <a:lstStyle/>
                    <a:p>
                      <a:pPr marL="0" marR="0" algn="ctr">
                        <a:spcBef>
                          <a:spcPts val="0"/>
                        </a:spcBef>
                        <a:spcAft>
                          <a:spcPts val="0"/>
                        </a:spcAft>
                      </a:pPr>
                      <a:r>
                        <a:rPr lang="en-US" sz="1600" dirty="0">
                          <a:effectLst/>
                        </a:rPr>
                        <a:t>Additional Children in Schools</a:t>
                      </a:r>
                      <a:endPar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0">
                <a:tc>
                  <a:txBody>
                    <a:bodyPr/>
                    <a:lstStyle/>
                    <a:p>
                      <a:pPr marL="0" marR="0" algn="just">
                        <a:spcBef>
                          <a:spcPts val="0"/>
                        </a:spcBef>
                        <a:spcAft>
                          <a:spcPts val="0"/>
                        </a:spcAft>
                      </a:pPr>
                      <a:r>
                        <a:rPr lang="en-US" sz="1600" dirty="0">
                          <a:effectLst/>
                        </a:rPr>
                        <a:t> </a:t>
                      </a:r>
                      <a:endPar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600" dirty="0">
                          <a:effectLst/>
                        </a:rPr>
                        <a:t>2013-14</a:t>
                      </a:r>
                      <a:endPar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600">
                          <a:effectLst/>
                        </a:rPr>
                        <a:t>2014-15</a:t>
                      </a:r>
                      <a:endParaRPr lang="en-US" sz="18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600">
                          <a:effectLst/>
                        </a:rPr>
                        <a:t>2015-16</a:t>
                      </a:r>
                      <a:endParaRPr lang="en-US" sz="18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600">
                          <a:effectLst/>
                        </a:rPr>
                        <a:t>2016-17</a:t>
                      </a:r>
                      <a:endParaRPr lang="en-US" sz="18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600">
                          <a:effectLst/>
                        </a:rPr>
                        <a:t>2017-18</a:t>
                      </a:r>
                      <a:endParaRPr lang="en-US" sz="18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600">
                          <a:effectLst/>
                        </a:rPr>
                        <a:t>Total </a:t>
                      </a:r>
                      <a:endParaRPr lang="en-US" sz="18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r>
              <a:tr h="0">
                <a:tc>
                  <a:txBody>
                    <a:bodyPr/>
                    <a:lstStyle/>
                    <a:p>
                      <a:pPr marL="0" marR="0" algn="just">
                        <a:spcBef>
                          <a:spcPts val="0"/>
                        </a:spcBef>
                        <a:spcAft>
                          <a:spcPts val="0"/>
                        </a:spcAft>
                      </a:pPr>
                      <a:r>
                        <a:rPr lang="en-US" sz="1600">
                          <a:effectLst/>
                        </a:rPr>
                        <a:t>ECE</a:t>
                      </a:r>
                      <a:endParaRPr lang="en-US" sz="18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600" dirty="0">
                          <a:effectLst/>
                        </a:rPr>
                        <a:t>230472</a:t>
                      </a:r>
                      <a:endPar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600" dirty="0">
                          <a:effectLst/>
                        </a:rPr>
                        <a:t>252197</a:t>
                      </a:r>
                      <a:endPar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600" dirty="0">
                          <a:effectLst/>
                        </a:rPr>
                        <a:t>276086</a:t>
                      </a:r>
                      <a:endPar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600" dirty="0">
                          <a:effectLst/>
                        </a:rPr>
                        <a:t>302356</a:t>
                      </a:r>
                      <a:endPar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600" dirty="0">
                          <a:effectLst/>
                        </a:rPr>
                        <a:t>331246</a:t>
                      </a:r>
                      <a:endPar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600" dirty="0">
                          <a:effectLst/>
                        </a:rPr>
                        <a:t>1392357</a:t>
                      </a:r>
                      <a:endPar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pic>
        <p:nvPicPr>
          <p:cNvPr id="21506" name="Picture 4"/>
          <p:cNvPicPr>
            <a:picLocks noChangeAspect="1" noChangeArrowheads="1"/>
          </p:cNvPicPr>
          <p:nvPr/>
        </p:nvPicPr>
        <p:blipFill>
          <a:blip r:embed="rId2">
            <a:extLst>
              <a:ext uri="{28A0092B-C50C-407E-A947-70E740481C1C}">
                <a14:useLocalDpi xmlns:a14="http://schemas.microsoft.com/office/drawing/2010/main" val="0"/>
              </a:ext>
            </a:extLst>
          </a:blip>
          <a:srcRect l="29599" t="36693" r="20308" b="21173"/>
          <a:stretch>
            <a:fillRect/>
          </a:stretch>
        </p:blipFill>
        <p:spPr bwMode="auto">
          <a:xfrm>
            <a:off x="1577010" y="3479731"/>
            <a:ext cx="6877878" cy="178593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4"/>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TextBox 2"/>
          <p:cNvSpPr txBox="1"/>
          <p:nvPr/>
        </p:nvSpPr>
        <p:spPr>
          <a:xfrm>
            <a:off x="1930649" y="5537916"/>
            <a:ext cx="6170600" cy="369332"/>
          </a:xfrm>
          <a:prstGeom prst="rect">
            <a:avLst/>
          </a:prstGeom>
          <a:noFill/>
        </p:spPr>
        <p:txBody>
          <a:bodyPr wrap="none" rtlCol="0">
            <a:spAutoFit/>
          </a:bodyPr>
          <a:lstStyle/>
          <a:p>
            <a:r>
              <a:rPr lang="en-US" dirty="0" smtClean="0"/>
              <a:t> Costing for Infrastructure separately under “Missing Facilities”</a:t>
            </a:r>
            <a:endParaRPr lang="en-US" dirty="0"/>
          </a:p>
        </p:txBody>
      </p:sp>
      <p:sp>
        <p:nvSpPr>
          <p:cNvPr id="5" name="Slide Number Placeholder 4"/>
          <p:cNvSpPr>
            <a:spLocks noGrp="1"/>
          </p:cNvSpPr>
          <p:nvPr>
            <p:ph type="sldNum" sz="quarter" idx="12"/>
          </p:nvPr>
        </p:nvSpPr>
        <p:spPr/>
        <p:txBody>
          <a:bodyPr/>
          <a:lstStyle/>
          <a:p>
            <a:fld id="{6113E31D-E2AB-40D1-8B51-AFA5AFEF393A}" type="slidenum">
              <a:rPr lang="en-US" smtClean="0"/>
              <a:t>18</a:t>
            </a:fld>
            <a:endParaRPr lang="en-US" dirty="0"/>
          </a:p>
        </p:txBody>
      </p:sp>
    </p:spTree>
    <p:extLst>
      <p:ext uri="{BB962C8B-B14F-4D97-AF65-F5344CB8AC3E}">
        <p14:creationId xmlns:p14="http://schemas.microsoft.com/office/powerpoint/2010/main" val="30553243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Balochistan</a:t>
            </a:r>
            <a:r>
              <a:rPr lang="en-US" dirty="0" smtClean="0"/>
              <a:t> Costing 2014-18</a:t>
            </a:r>
            <a:endParaRPr lang="en-US" dirty="0"/>
          </a:p>
        </p:txBody>
      </p:sp>
      <p:sp>
        <p:nvSpPr>
          <p:cNvPr id="6" name="Content Placeholder 5"/>
          <p:cNvSpPr>
            <a:spLocks noGrp="1"/>
          </p:cNvSpPr>
          <p:nvPr>
            <p:ph idx="1"/>
          </p:nvPr>
        </p:nvSpPr>
        <p:spPr/>
        <p:txBody>
          <a:bodyPr>
            <a:normAutofit fontScale="92500" lnSpcReduction="20000"/>
          </a:bodyPr>
          <a:lstStyle/>
          <a:p>
            <a:r>
              <a:rPr lang="en-US" b="1" dirty="0"/>
              <a:t>Strategic objective:</a:t>
            </a:r>
            <a:endParaRPr lang="en-US" dirty="0"/>
          </a:p>
          <a:p>
            <a:r>
              <a:rPr lang="en-US" dirty="0"/>
              <a:t>In line with the above, the Sector Plan recommends preparing a policy framework for ECE, educating society and education managers on benefits of ECE as a foundation for quality education. The framework includes a mechanism for monitoring implementation and a process of ongoing research for improvements. The main objective is to “</a:t>
            </a:r>
            <a:r>
              <a:rPr lang="en-US" i="1" dirty="0"/>
              <a:t>Institutionalize ECE teaching into all primary schools in the public sector</a:t>
            </a:r>
            <a:endParaRPr lang="en-US" dirty="0"/>
          </a:p>
          <a:p>
            <a:r>
              <a:rPr lang="en-US" b="1" dirty="0"/>
              <a:t>Strategies:</a:t>
            </a:r>
            <a:endParaRPr lang="en-US" dirty="0"/>
          </a:p>
          <a:p>
            <a:pPr lvl="0">
              <a:buFont typeface="Wingdings" panose="05000000000000000000" pitchFamily="2" charset="2"/>
              <a:buChar char="Ø"/>
            </a:pPr>
            <a:r>
              <a:rPr lang="en-US" dirty="0"/>
              <a:t>Prepare a policy framework for ECE</a:t>
            </a:r>
          </a:p>
          <a:p>
            <a:pPr lvl="0">
              <a:buFont typeface="Wingdings" panose="05000000000000000000" pitchFamily="2" charset="2"/>
              <a:buChar char="Ø"/>
            </a:pPr>
            <a:r>
              <a:rPr lang="en-US" dirty="0"/>
              <a:t>Increase awareness among educational planners and implementers </a:t>
            </a:r>
          </a:p>
          <a:p>
            <a:pPr lvl="0">
              <a:buFont typeface="Wingdings" panose="05000000000000000000" pitchFamily="2" charset="2"/>
              <a:buChar char="Ø"/>
            </a:pPr>
            <a:r>
              <a:rPr lang="en-US" dirty="0"/>
              <a:t>Phase wise expansion of </a:t>
            </a:r>
            <a:r>
              <a:rPr lang="en-US" dirty="0" smtClean="0"/>
              <a:t>ECE 2014-2018</a:t>
            </a:r>
          </a:p>
          <a:p>
            <a:pPr lvl="0"/>
            <a:r>
              <a:rPr lang="en-US" dirty="0" smtClean="0"/>
              <a:t> </a:t>
            </a:r>
            <a:endParaRPr lang="en-US" dirty="0">
              <a:effectLst/>
            </a:endParaRPr>
          </a:p>
          <a:p>
            <a:pPr lvl="0"/>
            <a:r>
              <a:rPr lang="en-US" b="1" i="1" dirty="0" smtClean="0"/>
              <a:t>Enhance allocation to ECE up to 5% of the Provincial Education Budget </a:t>
            </a:r>
            <a:endParaRPr lang="en-US" b="1" i="1" dirty="0">
              <a:effectLst/>
            </a:endParaRPr>
          </a:p>
        </p:txBody>
      </p:sp>
      <p:sp>
        <p:nvSpPr>
          <p:cNvPr id="3" name="Slide Number Placeholder 2"/>
          <p:cNvSpPr>
            <a:spLocks noGrp="1"/>
          </p:cNvSpPr>
          <p:nvPr>
            <p:ph type="sldNum" sz="quarter" idx="12"/>
          </p:nvPr>
        </p:nvSpPr>
        <p:spPr/>
        <p:txBody>
          <a:bodyPr/>
          <a:lstStyle/>
          <a:p>
            <a:fld id="{6113E31D-E2AB-40D1-8B51-AFA5AFEF393A}" type="slidenum">
              <a:rPr lang="en-US" smtClean="0"/>
              <a:t>19</a:t>
            </a:fld>
            <a:endParaRPr lang="en-US" dirty="0"/>
          </a:p>
        </p:txBody>
      </p:sp>
    </p:spTree>
    <p:extLst>
      <p:ext uri="{BB962C8B-B14F-4D97-AF65-F5344CB8AC3E}">
        <p14:creationId xmlns:p14="http://schemas.microsoft.com/office/powerpoint/2010/main" val="1652626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Assumptions in Costing- Sindh  </a:t>
            </a:r>
            <a:r>
              <a:rPr lang="en-US" dirty="0" smtClean="0"/>
              <a:t>- ESP/GPE </a:t>
            </a:r>
            <a:endParaRPr lang="en-US" dirty="0"/>
          </a:p>
        </p:txBody>
      </p:sp>
      <p:sp>
        <p:nvSpPr>
          <p:cNvPr id="3" name="Content Placeholder 2"/>
          <p:cNvSpPr>
            <a:spLocks noGrp="1"/>
          </p:cNvSpPr>
          <p:nvPr>
            <p:ph idx="1"/>
          </p:nvPr>
        </p:nvSpPr>
        <p:spPr>
          <a:xfrm>
            <a:off x="904097" y="2013160"/>
            <a:ext cx="10058400" cy="4023360"/>
          </a:xfrm>
        </p:spPr>
        <p:txBody>
          <a:bodyPr>
            <a:normAutofit fontScale="70000" lnSpcReduction="20000"/>
          </a:bodyPr>
          <a:lstStyle/>
          <a:p>
            <a:r>
              <a:rPr lang="en-US" b="1" dirty="0"/>
              <a:t>Technical Notes and Assumption for </a:t>
            </a:r>
            <a:r>
              <a:rPr lang="en-US" b="1" dirty="0" smtClean="0"/>
              <a:t>the Sindh Education Sector Plan (SESP) 2014-18  </a:t>
            </a:r>
            <a:endParaRPr lang="en-US" dirty="0"/>
          </a:p>
          <a:p>
            <a:pPr>
              <a:buFont typeface="Wingdings" panose="05000000000000000000" pitchFamily="2" charset="2"/>
              <a:buChar char="Ø"/>
            </a:pPr>
            <a:r>
              <a:rPr lang="en-US" dirty="0"/>
              <a:t>Baseline calculated from PSLM 2011-12 and SEMIS</a:t>
            </a:r>
          </a:p>
          <a:p>
            <a:pPr>
              <a:buFont typeface="Wingdings" panose="05000000000000000000" pitchFamily="2" charset="2"/>
              <a:buChar char="Ø"/>
            </a:pPr>
            <a:r>
              <a:rPr lang="en-US" dirty="0"/>
              <a:t>Enrolment projections from 2014-18 are using enrolment figures from 2013-14 with implications for higher figures than the baseline for that year</a:t>
            </a:r>
          </a:p>
          <a:p>
            <a:pPr>
              <a:buFont typeface="Wingdings" panose="05000000000000000000" pitchFamily="2" charset="2"/>
              <a:buChar char="Ø"/>
            </a:pPr>
            <a:r>
              <a:rPr lang="en-US" dirty="0"/>
              <a:t>Assumption of Public and Private provision is 64 percent (public)  and 36 (private) percent- </a:t>
            </a:r>
            <a:endParaRPr lang="en-US" dirty="0" smtClean="0"/>
          </a:p>
          <a:p>
            <a:pPr>
              <a:buFont typeface="Wingdings" panose="05000000000000000000" pitchFamily="2" charset="2"/>
              <a:buChar char="Ø"/>
            </a:pPr>
            <a:r>
              <a:rPr lang="en-US" dirty="0" smtClean="0"/>
              <a:t>Private </a:t>
            </a:r>
            <a:r>
              <a:rPr lang="en-US" dirty="0"/>
              <a:t>sector growth is assumed at the rate of 5 percent per annum based on its own resources</a:t>
            </a:r>
          </a:p>
          <a:p>
            <a:pPr>
              <a:buFont typeface="Wingdings" panose="05000000000000000000" pitchFamily="2" charset="2"/>
              <a:buChar char="Ø"/>
            </a:pPr>
            <a:r>
              <a:rPr lang="en-US" dirty="0">
                <a:solidFill>
                  <a:srgbClr val="FF0000"/>
                </a:solidFill>
              </a:rPr>
              <a:t>Government is open to providing subsidy/vouchers /grant-in-aid to private sector providers to support SESP targets based on the assumption of 64:36%  public private provision   </a:t>
            </a:r>
            <a:endParaRPr lang="en-US" dirty="0" smtClean="0">
              <a:solidFill>
                <a:srgbClr val="FF0000"/>
              </a:solidFill>
            </a:endParaRPr>
          </a:p>
          <a:p>
            <a:pPr>
              <a:buFont typeface="Wingdings" panose="05000000000000000000" pitchFamily="2" charset="2"/>
              <a:buChar char="Ø"/>
            </a:pPr>
            <a:r>
              <a:rPr lang="en-US" dirty="0" smtClean="0">
                <a:solidFill>
                  <a:srgbClr val="FF0000"/>
                </a:solidFill>
              </a:rPr>
              <a:t>PPPs to be embraced covered by the amended legislation Sindh PPP Act 2010 to include services </a:t>
            </a:r>
            <a:endParaRPr lang="en-US" dirty="0">
              <a:solidFill>
                <a:srgbClr val="FF0000"/>
              </a:solidFill>
            </a:endParaRPr>
          </a:p>
          <a:p>
            <a:pPr>
              <a:buFont typeface="Wingdings" panose="05000000000000000000" pitchFamily="2" charset="2"/>
              <a:buChar char="Ø"/>
            </a:pPr>
            <a:r>
              <a:rPr lang="en-US" dirty="0"/>
              <a:t>Where rooms are added they are also overlapping with </a:t>
            </a:r>
            <a:r>
              <a:rPr lang="en-US" dirty="0" err="1"/>
              <a:t>upgradation</a:t>
            </a:r>
            <a:r>
              <a:rPr lang="en-US" dirty="0"/>
              <a:t>/consolidation</a:t>
            </a:r>
          </a:p>
          <a:p>
            <a:pPr>
              <a:buFont typeface="Wingdings" panose="05000000000000000000" pitchFamily="2" charset="2"/>
              <a:buChar char="Ø"/>
            </a:pPr>
            <a:r>
              <a:rPr lang="en-US" dirty="0"/>
              <a:t>Where teachers recruitment is listed it also carries new posts for </a:t>
            </a:r>
            <a:r>
              <a:rPr lang="en-US" dirty="0" err="1"/>
              <a:t>upgradation</a:t>
            </a:r>
            <a:r>
              <a:rPr lang="en-US" dirty="0"/>
              <a:t> – final need for recruitment subject to adjustment in numbers after rationalization in accordance with the needs</a:t>
            </a:r>
          </a:p>
          <a:p>
            <a:pPr>
              <a:buFont typeface="Wingdings" panose="05000000000000000000" pitchFamily="2" charset="2"/>
              <a:buChar char="Ø"/>
            </a:pPr>
            <a:r>
              <a:rPr lang="en-US" dirty="0"/>
              <a:t>Where </a:t>
            </a:r>
            <a:r>
              <a:rPr lang="en-US" dirty="0" err="1"/>
              <a:t>upgradation</a:t>
            </a:r>
            <a:r>
              <a:rPr lang="en-US" dirty="0"/>
              <a:t> of primary to middle and middle to secondary/higher secondary is reflected it would carry actions for level re-</a:t>
            </a:r>
            <a:r>
              <a:rPr lang="en-US" dirty="0" err="1"/>
              <a:t>categorisation</a:t>
            </a:r>
            <a:r>
              <a:rPr lang="en-US" dirty="0"/>
              <a:t> in SEMIS database and other necessary operational matters </a:t>
            </a:r>
          </a:p>
          <a:p>
            <a:endParaRPr lang="en-US" dirty="0"/>
          </a:p>
        </p:txBody>
      </p:sp>
      <p:sp>
        <p:nvSpPr>
          <p:cNvPr id="4" name="Slide Number Placeholder 3"/>
          <p:cNvSpPr>
            <a:spLocks noGrp="1"/>
          </p:cNvSpPr>
          <p:nvPr>
            <p:ph type="sldNum" sz="quarter" idx="12"/>
          </p:nvPr>
        </p:nvSpPr>
        <p:spPr/>
        <p:txBody>
          <a:bodyPr/>
          <a:lstStyle/>
          <a:p>
            <a:fld id="{6113E31D-E2AB-40D1-8B51-AFA5AFEF393A}" type="slidenum">
              <a:rPr lang="en-US" smtClean="0"/>
              <a:t>20</a:t>
            </a:fld>
            <a:endParaRPr lang="en-US" dirty="0"/>
          </a:p>
        </p:txBody>
      </p:sp>
    </p:spTree>
    <p:extLst>
      <p:ext uri="{BB962C8B-B14F-4D97-AF65-F5344CB8AC3E}">
        <p14:creationId xmlns:p14="http://schemas.microsoft.com/office/powerpoint/2010/main" val="755506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Sources of Financing for ECE –ECD </a:t>
            </a:r>
            <a:endParaRPr lang="en-US" dirty="0"/>
          </a:p>
        </p:txBody>
      </p:sp>
      <p:sp>
        <p:nvSpPr>
          <p:cNvPr id="3" name="Content Placeholder 2"/>
          <p:cNvSpPr>
            <a:spLocks noGrp="1"/>
          </p:cNvSpPr>
          <p:nvPr>
            <p:ph idx="1"/>
          </p:nvPr>
        </p:nvSpPr>
        <p:spPr>
          <a:xfrm>
            <a:off x="1097280" y="1845734"/>
            <a:ext cx="10058400" cy="4464914"/>
          </a:xfrm>
        </p:spPr>
        <p:txBody>
          <a:bodyPr>
            <a:normAutofit fontScale="77500" lnSpcReduction="20000"/>
          </a:bodyPr>
          <a:lstStyle/>
          <a:p>
            <a:r>
              <a:rPr lang="en-US" dirty="0" smtClean="0"/>
              <a:t>Government of Pakistan -  	92-95% -  </a:t>
            </a:r>
            <a:r>
              <a:rPr lang="en-US" dirty="0" smtClean="0"/>
              <a:t>through </a:t>
            </a:r>
            <a:r>
              <a:rPr lang="en-US" dirty="0" smtClean="0"/>
              <a:t>public </a:t>
            </a:r>
            <a:r>
              <a:rPr lang="en-US" dirty="0" smtClean="0"/>
              <a:t>sector financing   </a:t>
            </a:r>
            <a:endParaRPr lang="en-US" dirty="0" smtClean="0"/>
          </a:p>
          <a:p>
            <a:pPr lvl="8"/>
            <a:endParaRPr lang="en-US" dirty="0" smtClean="0"/>
          </a:p>
          <a:p>
            <a:r>
              <a:rPr lang="en-US" dirty="0" smtClean="0"/>
              <a:t>ODA 			5-8% </a:t>
            </a:r>
            <a:r>
              <a:rPr lang="en-US" dirty="0" smtClean="0"/>
              <a:t> </a:t>
            </a:r>
            <a:endParaRPr lang="en-US" dirty="0" smtClean="0"/>
          </a:p>
          <a:p>
            <a:r>
              <a:rPr lang="en-US" dirty="0" smtClean="0"/>
              <a:t>Donors  in ECE :		</a:t>
            </a:r>
            <a:r>
              <a:rPr lang="en-US" dirty="0" err="1" smtClean="0"/>
              <a:t>AusAid</a:t>
            </a:r>
            <a:r>
              <a:rPr lang="en-US" dirty="0" smtClean="0"/>
              <a:t>; USAID, UNICEF; UNESCO , CIDA; </a:t>
            </a:r>
            <a:r>
              <a:rPr lang="en-US" dirty="0" smtClean="0"/>
              <a:t>DFID INGOs </a:t>
            </a:r>
            <a:r>
              <a:rPr lang="en-US" dirty="0" smtClean="0"/>
              <a:t>– Save the Children; Plan, 				</a:t>
            </a:r>
            <a:r>
              <a:rPr lang="en-US" dirty="0" smtClean="0"/>
              <a:t>Oxfam </a:t>
            </a:r>
            <a:r>
              <a:rPr lang="en-US" dirty="0" smtClean="0"/>
              <a:t>GB ; AKF; OSF (research/baseline) Dubai Cares etc.  -  .. </a:t>
            </a:r>
          </a:p>
          <a:p>
            <a:r>
              <a:rPr lang="en-US" dirty="0" smtClean="0"/>
              <a:t>Private Sector :		</a:t>
            </a:r>
            <a:r>
              <a:rPr lang="en-US" dirty="0" smtClean="0"/>
              <a:t>29 </a:t>
            </a:r>
            <a:r>
              <a:rPr lang="en-US" dirty="0" smtClean="0"/>
              <a:t>% rural  </a:t>
            </a:r>
            <a:r>
              <a:rPr lang="en-US" dirty="0" smtClean="0"/>
              <a:t>50-60 % </a:t>
            </a:r>
            <a:r>
              <a:rPr lang="en-US" dirty="0" smtClean="0"/>
              <a:t>urban </a:t>
            </a:r>
            <a:r>
              <a:rPr lang="en-US" dirty="0" smtClean="0"/>
              <a:t> presence, both, for </a:t>
            </a:r>
            <a:r>
              <a:rPr lang="en-US" dirty="0" smtClean="0"/>
              <a:t>and not for profit </a:t>
            </a:r>
          </a:p>
          <a:p>
            <a:r>
              <a:rPr lang="en-US" dirty="0" smtClean="0"/>
              <a:t>PPPs  Policy  : 		Since 2002 </a:t>
            </a:r>
            <a:r>
              <a:rPr lang="en-US" dirty="0" smtClean="0"/>
              <a:t> </a:t>
            </a:r>
            <a:r>
              <a:rPr lang="en-US" dirty="0" smtClean="0"/>
              <a:t>policy guidelines on PPPs – encouraged with incentives- 					access to public sector facilities – not necessary transfer of resources 					for sharing risks with outcomes  </a:t>
            </a:r>
          </a:p>
          <a:p>
            <a:r>
              <a:rPr lang="en-US" dirty="0" smtClean="0"/>
              <a:t> 			2009 -2010 PPP Laws emerge in two provinces (ADB Led) but 						‘infrastructure oriented’- services only related to infrastructure.  </a:t>
            </a:r>
          </a:p>
          <a:p>
            <a:pPr marL="1471400" lvl="8" indent="0">
              <a:buNone/>
            </a:pPr>
            <a:r>
              <a:rPr lang="en-US" dirty="0"/>
              <a:t>	</a:t>
            </a:r>
            <a:r>
              <a:rPr lang="en-US" dirty="0" smtClean="0"/>
              <a:t>	</a:t>
            </a:r>
          </a:p>
          <a:p>
            <a:pPr marL="1471400" lvl="8" indent="0">
              <a:buNone/>
            </a:pPr>
            <a:r>
              <a:rPr lang="en-US" sz="2200" dirty="0"/>
              <a:t>	</a:t>
            </a:r>
            <a:r>
              <a:rPr lang="en-US" sz="2200" dirty="0" smtClean="0"/>
              <a:t>	Under ESPs provinces are looking to expand the scope of PPP Laws to 				include 	services  exploring – procurement of services for education 				including ECE – Services include:  ‘mobilization for enrolment; school improvement 	 		curriculum, training, quality assurance, research , design etc.    </a:t>
            </a:r>
            <a:r>
              <a:rPr lang="en-US" sz="1900" dirty="0" smtClean="0"/>
              <a:t>	 </a:t>
            </a:r>
            <a:endParaRPr lang="en-US" sz="1900" dirty="0"/>
          </a:p>
          <a:p>
            <a:r>
              <a:rPr lang="en-US" sz="3000" dirty="0" smtClean="0"/>
              <a:t>   </a:t>
            </a:r>
            <a:endParaRPr lang="en-US" sz="3000" dirty="0"/>
          </a:p>
        </p:txBody>
      </p:sp>
      <p:sp>
        <p:nvSpPr>
          <p:cNvPr id="4" name="Slide Number Placeholder 3"/>
          <p:cNvSpPr>
            <a:spLocks noGrp="1"/>
          </p:cNvSpPr>
          <p:nvPr>
            <p:ph type="sldNum" sz="quarter" idx="12"/>
          </p:nvPr>
        </p:nvSpPr>
        <p:spPr/>
        <p:txBody>
          <a:bodyPr/>
          <a:lstStyle/>
          <a:p>
            <a:fld id="{6113E31D-E2AB-40D1-8B51-AFA5AFEF393A}" type="slidenum">
              <a:rPr lang="en-US" smtClean="0"/>
              <a:t>21</a:t>
            </a:fld>
            <a:endParaRPr lang="en-US" dirty="0"/>
          </a:p>
        </p:txBody>
      </p:sp>
    </p:spTree>
    <p:extLst>
      <p:ext uri="{BB962C8B-B14F-4D97-AF65-F5344CB8AC3E}">
        <p14:creationId xmlns:p14="http://schemas.microsoft.com/office/powerpoint/2010/main" val="31675944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0"/>
            <a:ext cx="10058400" cy="1450757"/>
          </a:xfrm>
        </p:spPr>
        <p:txBody>
          <a:bodyPr/>
          <a:lstStyle/>
          <a:p>
            <a:r>
              <a:rPr lang="en-US" b="1" dirty="0" smtClean="0">
                <a:solidFill>
                  <a:srgbClr val="C00000"/>
                </a:solidFill>
              </a:rPr>
              <a:t>Costing in ECE </a:t>
            </a:r>
            <a:r>
              <a:rPr lang="en-US" b="1" i="1" dirty="0" smtClean="0">
                <a:solidFill>
                  <a:srgbClr val="C00000"/>
                </a:solidFill>
              </a:rPr>
              <a:t>very new and fragile </a:t>
            </a:r>
            <a:endParaRPr lang="en-US" b="1" i="1" dirty="0">
              <a:solidFill>
                <a:srgbClr val="C00000"/>
              </a:solidFill>
            </a:endParaRPr>
          </a:p>
        </p:txBody>
      </p:sp>
      <p:sp>
        <p:nvSpPr>
          <p:cNvPr id="3" name="Content Placeholder 2"/>
          <p:cNvSpPr>
            <a:spLocks noGrp="1"/>
          </p:cNvSpPr>
          <p:nvPr>
            <p:ph idx="1"/>
          </p:nvPr>
        </p:nvSpPr>
        <p:spPr>
          <a:xfrm>
            <a:off x="1097280" y="1471533"/>
            <a:ext cx="10326281" cy="4675030"/>
          </a:xfrm>
        </p:spPr>
        <p:txBody>
          <a:bodyPr>
            <a:normAutofit fontScale="25000" lnSpcReduction="20000"/>
          </a:bodyPr>
          <a:lstStyle/>
          <a:p>
            <a:r>
              <a:rPr lang="en-US" sz="9600" b="1" dirty="0" smtClean="0"/>
              <a:t>ECE </a:t>
            </a:r>
            <a:r>
              <a:rPr lang="en-US" sz="7200" dirty="0" smtClean="0"/>
              <a:t>traditionally a ‘forgotten sub-sector” – ECD yet to be discovered beyond ‘conversations’ </a:t>
            </a:r>
            <a:r>
              <a:rPr lang="en-US" sz="7200" dirty="0" smtClean="0"/>
              <a:t>, pilots and research  </a:t>
            </a:r>
            <a:endParaRPr lang="en-US" sz="7200" dirty="0" smtClean="0"/>
          </a:p>
          <a:p>
            <a:r>
              <a:rPr lang="en-US" sz="7200" dirty="0" smtClean="0"/>
              <a:t>In 2001-2015 EFA National Plan-  ECE was </a:t>
            </a:r>
            <a:r>
              <a:rPr lang="en-US" sz="7200" dirty="0" err="1" smtClean="0"/>
              <a:t>costed</a:t>
            </a:r>
            <a:r>
              <a:rPr lang="en-US" sz="7200" dirty="0" smtClean="0"/>
              <a:t> traditionally – minimally </a:t>
            </a:r>
          </a:p>
          <a:p>
            <a:r>
              <a:rPr lang="en-US" sz="7200" dirty="0" smtClean="0"/>
              <a:t>In 2001-2005 Education Sector Reforms (ESR) Action Plan the first innovative program for ECE </a:t>
            </a:r>
            <a:r>
              <a:rPr lang="en-US" sz="7200" dirty="0" err="1" smtClean="0"/>
              <a:t>costed</a:t>
            </a:r>
            <a:r>
              <a:rPr lang="en-US" sz="7200" dirty="0" smtClean="0"/>
              <a:t> and funds transferred from federal government to provincial </a:t>
            </a:r>
            <a:r>
              <a:rPr lang="en-US" sz="7200" dirty="0" err="1" smtClean="0"/>
              <a:t>govts</a:t>
            </a:r>
            <a:r>
              <a:rPr lang="en-US" sz="7200" dirty="0" smtClean="0"/>
              <a:t>. – had a huge impact (evaluated) – that template remains “stuck “as seen in the Punjab Costing for ESP 2014-2018       </a:t>
            </a:r>
            <a:endParaRPr lang="en-US" sz="7200" dirty="0"/>
          </a:p>
          <a:p>
            <a:r>
              <a:rPr lang="en-US" sz="7200" dirty="0" smtClean="0"/>
              <a:t>Little understanding of the sector within institutions/ministries – education, finance and planning </a:t>
            </a:r>
          </a:p>
          <a:p>
            <a:r>
              <a:rPr lang="en-US" sz="7200" dirty="0" smtClean="0"/>
              <a:t>Allocations do not always mean expenditures ..!  Punjab allocated </a:t>
            </a:r>
            <a:r>
              <a:rPr lang="en-US" sz="7200" dirty="0" err="1" smtClean="0"/>
              <a:t>Rs</a:t>
            </a:r>
            <a:r>
              <a:rPr lang="en-US" sz="7200" dirty="0" smtClean="0"/>
              <a:t>. 200 million in 2012-13 but did not spend and money was used elsewhere!    </a:t>
            </a:r>
          </a:p>
          <a:p>
            <a:r>
              <a:rPr lang="en-US" sz="7200" dirty="0" smtClean="0"/>
              <a:t>PPPs – some global best practices in Pakistan exist in ECE /ECD too  need scaled up – </a:t>
            </a:r>
            <a:r>
              <a:rPr lang="en-US" sz="7200" dirty="0" err="1" smtClean="0"/>
              <a:t>govt</a:t>
            </a:r>
            <a:r>
              <a:rPr lang="en-US" sz="7200" dirty="0" smtClean="0"/>
              <a:t> . ‘buy in’/legal cover   </a:t>
            </a:r>
            <a:endParaRPr lang="en-US" sz="7200" dirty="0"/>
          </a:p>
          <a:p>
            <a:r>
              <a:rPr lang="en-US" sz="7200" dirty="0" smtClean="0"/>
              <a:t>In Departments there is no special unit for ECE – in some provinces ECE led by the  in-service  teacher training institutions (Punjab) </a:t>
            </a:r>
          </a:p>
          <a:p>
            <a:r>
              <a:rPr lang="en-US" sz="7200" dirty="0" smtClean="0"/>
              <a:t>ECE has a long way to go must be linked to 25 A – it has been recognized and </a:t>
            </a:r>
            <a:r>
              <a:rPr lang="en-US" sz="7200" dirty="0" err="1" smtClean="0"/>
              <a:t>costed</a:t>
            </a:r>
            <a:r>
              <a:rPr lang="en-US" sz="7200" dirty="0" smtClean="0"/>
              <a:t> under provincial ESPs </a:t>
            </a:r>
          </a:p>
          <a:p>
            <a:r>
              <a:rPr lang="en-US" sz="7200" dirty="0" smtClean="0"/>
              <a:t>Budget tracking needs to be done with baseline established on ECD/ECE by civil society – ASER/I-SAPs and Education/Planning/Finance </a:t>
            </a:r>
            <a:r>
              <a:rPr lang="en-US" sz="7200" dirty="0" err="1" smtClean="0"/>
              <a:t>Depts</a:t>
            </a:r>
            <a:r>
              <a:rPr lang="en-US" sz="7200" dirty="0" smtClean="0"/>
              <a:t> to see if they have ‘walked the talk”  </a:t>
            </a:r>
          </a:p>
          <a:p>
            <a:r>
              <a:rPr lang="en-US" sz="7200" dirty="0" smtClean="0"/>
              <a:t>Would be worthwhile to build capacity on ‘costing’ of ECD/ECE of  appropriate teams across sectors  </a:t>
            </a:r>
            <a:endParaRPr lang="en-US" sz="7200" dirty="0"/>
          </a:p>
          <a:p>
            <a:r>
              <a:rPr lang="en-US" sz="7200" dirty="0" smtClean="0"/>
              <a:t>  </a:t>
            </a:r>
          </a:p>
          <a:p>
            <a:endParaRPr lang="en-US" sz="7200" dirty="0"/>
          </a:p>
          <a:p>
            <a:r>
              <a:rPr lang="en-US" sz="7200" dirty="0" smtClean="0"/>
              <a:t>  </a:t>
            </a:r>
            <a:endParaRPr lang="en-US" sz="7200" dirty="0"/>
          </a:p>
          <a:p>
            <a:endParaRPr lang="en-US" sz="5600" dirty="0"/>
          </a:p>
          <a:p>
            <a:endParaRPr lang="en-US" dirty="0" smtClean="0"/>
          </a:p>
          <a:p>
            <a:endParaRPr lang="en-US" dirty="0"/>
          </a:p>
          <a:p>
            <a:r>
              <a:rPr lang="en-US" dirty="0" smtClean="0"/>
              <a:t> </a:t>
            </a:r>
            <a:endParaRPr lang="en-US" dirty="0"/>
          </a:p>
        </p:txBody>
      </p:sp>
      <p:sp>
        <p:nvSpPr>
          <p:cNvPr id="4" name="Slide Number Placeholder 3"/>
          <p:cNvSpPr>
            <a:spLocks noGrp="1"/>
          </p:cNvSpPr>
          <p:nvPr>
            <p:ph type="sldNum" sz="quarter" idx="12"/>
          </p:nvPr>
        </p:nvSpPr>
        <p:spPr/>
        <p:txBody>
          <a:bodyPr/>
          <a:lstStyle/>
          <a:p>
            <a:fld id="{6113E31D-E2AB-40D1-8B51-AFA5AFEF393A}" type="slidenum">
              <a:rPr lang="en-US" smtClean="0"/>
              <a:t>22</a:t>
            </a:fld>
            <a:endParaRPr lang="en-US" dirty="0"/>
          </a:p>
        </p:txBody>
      </p:sp>
    </p:spTree>
    <p:extLst>
      <p:ext uri="{BB962C8B-B14F-4D97-AF65-F5344CB8AC3E}">
        <p14:creationId xmlns:p14="http://schemas.microsoft.com/office/powerpoint/2010/main" val="14224926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FAB73BC-B049-4115-A692-8D63A059BFB8}" type="slidenum">
              <a:rPr lang="en-US" smtClean="0"/>
              <a:pPr/>
              <a:t>23</a:t>
            </a:fld>
            <a:endParaRPr lang="en-US" dirty="0"/>
          </a:p>
        </p:txBody>
      </p:sp>
      <p:sp>
        <p:nvSpPr>
          <p:cNvPr id="5" name="TextBox 4"/>
          <p:cNvSpPr txBox="1"/>
          <p:nvPr/>
        </p:nvSpPr>
        <p:spPr>
          <a:xfrm>
            <a:off x="4829577" y="2704563"/>
            <a:ext cx="2433808" cy="707886"/>
          </a:xfrm>
          <a:prstGeom prst="rect">
            <a:avLst/>
          </a:prstGeom>
          <a:noFill/>
        </p:spPr>
        <p:txBody>
          <a:bodyPr wrap="none" rtlCol="0">
            <a:spAutoFit/>
          </a:bodyPr>
          <a:lstStyle/>
          <a:p>
            <a:r>
              <a:rPr lang="en-US" sz="4000" dirty="0" smtClean="0"/>
              <a:t>Thank You </a:t>
            </a:r>
            <a:endParaRPr lang="en-US" sz="4000" dirty="0"/>
          </a:p>
        </p:txBody>
      </p:sp>
      <p:pic>
        <p:nvPicPr>
          <p:cNvPr id="6" name="Picture 2" descr="K:\105241348525338706436\First Day Activities of Sanjha Vehra Basti Malook\SAM_3527.JPG"/>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0" y="0"/>
            <a:ext cx="4597758" cy="6323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5" descr="https://lh3.googleusercontent.com/--cYlqFxksPY/T3Qht5n3cTI/AAAAAAAAAoo/0-sgPkEFSVk/s640/DSC0841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17637" y="4037527"/>
            <a:ext cx="5074363"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K:\105241348525338706436\First Day Activities of Sanjha Vehra Basti Malook\Photo-0006m.jpg"/>
          <p:cNvPicPr>
            <a:picLocks noChangeAspect="1" noChangeArrowheads="1"/>
          </p:cNvPicPr>
          <p:nvPr/>
        </p:nvPicPr>
        <p:blipFill rotWithShape="1">
          <a:blip r:embed="rId5">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l="-48523" t="32113" r="48523" b="-4319"/>
          <a:stretch/>
        </p:blipFill>
        <p:spPr>
          <a:xfrm>
            <a:off x="2395470" y="0"/>
            <a:ext cx="9796530" cy="4327301"/>
          </a:xfrm>
          <a:prstGeom prst="rect">
            <a:avLst/>
          </a:prstGeom>
        </p:spPr>
      </p:pic>
    </p:spTree>
    <p:extLst>
      <p:ext uri="{BB962C8B-B14F-4D97-AF65-F5344CB8AC3E}">
        <p14:creationId xmlns:p14="http://schemas.microsoft.com/office/powerpoint/2010/main" val="11624421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el 5"/>
          <p:cNvSpPr>
            <a:spLocks noGrp="1"/>
          </p:cNvSpPr>
          <p:nvPr>
            <p:ph type="ctrTitle"/>
          </p:nvPr>
        </p:nvSpPr>
        <p:spPr>
          <a:xfrm>
            <a:off x="2173825" y="394773"/>
            <a:ext cx="7921625" cy="863600"/>
          </a:xfrm>
        </p:spPr>
        <p:txBody>
          <a:bodyPr/>
          <a:lstStyle/>
          <a:p>
            <a:pPr eaLnBrk="1" hangingPunct="1">
              <a:defRPr/>
            </a:pPr>
            <a:r>
              <a:rPr lang="en-US" sz="3600" dirty="0" smtClean="0">
                <a:solidFill>
                  <a:schemeClr val="accent5">
                    <a:lumMod val="50000"/>
                  </a:schemeClr>
                </a:solidFill>
              </a:rPr>
              <a:t>Annex-  </a:t>
            </a:r>
            <a:r>
              <a:rPr lang="en-US" sz="3600" dirty="0" smtClean="0">
                <a:solidFill>
                  <a:schemeClr val="accent5">
                    <a:lumMod val="50000"/>
                  </a:schemeClr>
                </a:solidFill>
              </a:rPr>
              <a:t>ASER </a:t>
            </a:r>
            <a:r>
              <a:rPr lang="en-US" sz="3600" dirty="0">
                <a:solidFill>
                  <a:schemeClr val="accent5">
                    <a:lumMod val="50000"/>
                  </a:schemeClr>
                </a:solidFill>
              </a:rPr>
              <a:t>2012 – SAMPLE DISTRIBUTION</a:t>
            </a:r>
            <a:endParaRPr lang="de-DE" sz="3600" dirty="0">
              <a:solidFill>
                <a:schemeClr val="accent5">
                  <a:lumMod val="50000"/>
                </a:schemeClr>
              </a:solidFill>
            </a:endParaRPr>
          </a:p>
        </p:txBody>
      </p:sp>
      <p:graphicFrame>
        <p:nvGraphicFramePr>
          <p:cNvPr id="12" name="Table 11"/>
          <p:cNvGraphicFramePr>
            <a:graphicFrameLocks noGrp="1"/>
          </p:cNvGraphicFramePr>
          <p:nvPr>
            <p:extLst>
              <p:ext uri="{D42A27DB-BD31-4B8C-83A1-F6EECF244321}">
                <p14:modId xmlns:p14="http://schemas.microsoft.com/office/powerpoint/2010/main" val="2518188540"/>
              </p:ext>
            </p:extLst>
          </p:nvPr>
        </p:nvGraphicFramePr>
        <p:xfrm>
          <a:off x="1555750" y="2133600"/>
          <a:ext cx="8810624" cy="2311835"/>
        </p:xfrm>
        <a:graphic>
          <a:graphicData uri="http://schemas.openxmlformats.org/drawingml/2006/table">
            <a:tbl>
              <a:tblPr/>
              <a:tblGrid>
                <a:gridCol w="889052"/>
                <a:gridCol w="936186"/>
                <a:gridCol w="864171"/>
                <a:gridCol w="792157"/>
                <a:gridCol w="792157"/>
                <a:gridCol w="792157"/>
                <a:gridCol w="864171"/>
                <a:gridCol w="792157"/>
                <a:gridCol w="792157"/>
                <a:gridCol w="730440"/>
                <a:gridCol w="565819"/>
              </a:tblGrid>
              <a:tr h="245440">
                <a:tc>
                  <a:txBody>
                    <a:bodyPr/>
                    <a:lstStyle/>
                    <a:p>
                      <a:pPr>
                        <a:lnSpc>
                          <a:spcPct val="115000"/>
                        </a:lnSpc>
                      </a:pPr>
                      <a:endParaRPr lang="en-US" sz="1400" dirty="0">
                        <a:latin typeface="Calibri"/>
                        <a:ea typeface="Times New Roman"/>
                        <a:cs typeface="Times New Roman"/>
                      </a:endParaRPr>
                    </a:p>
                  </a:txBody>
                  <a:tcPr marL="22089" marR="22089"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400">
                        <a:latin typeface="Calibri"/>
                        <a:ea typeface="Times New Roman"/>
                        <a:cs typeface="Times New Roman"/>
                      </a:endParaRPr>
                    </a:p>
                  </a:txBody>
                  <a:tcPr marL="22089" marR="22089"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400">
                        <a:latin typeface="Calibri"/>
                        <a:ea typeface="Times New Roman"/>
                        <a:cs typeface="Times New Roman"/>
                      </a:endParaRPr>
                    </a:p>
                  </a:txBody>
                  <a:tcPr marL="22089" marR="22089"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400">
                        <a:latin typeface="Calibri"/>
                        <a:ea typeface="Times New Roman"/>
                        <a:cs typeface="Times New Roman"/>
                      </a:endParaRPr>
                    </a:p>
                  </a:txBody>
                  <a:tcPr marL="22089" marR="22089" marT="0"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gridSpan="3">
                  <a:txBody>
                    <a:bodyPr/>
                    <a:lstStyle/>
                    <a:p>
                      <a:pPr marL="0" marR="0" algn="ctr">
                        <a:lnSpc>
                          <a:spcPct val="115000"/>
                        </a:lnSpc>
                        <a:spcBef>
                          <a:spcPts val="0"/>
                        </a:spcBef>
                        <a:spcAft>
                          <a:spcPts val="0"/>
                        </a:spcAft>
                      </a:pPr>
                      <a:r>
                        <a:rPr lang="en-US" sz="1400">
                          <a:solidFill>
                            <a:srgbClr val="000000"/>
                          </a:solidFill>
                          <a:latin typeface="Arial"/>
                          <a:ea typeface="Times New Roman"/>
                          <a:cs typeface="Times New Roman"/>
                        </a:rPr>
                        <a:t>Children (3-16 Years)</a:t>
                      </a:r>
                      <a:endParaRPr lang="en-US" sz="140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D9F1"/>
                    </a:solidFill>
                  </a:tcPr>
                </a:tc>
                <a:tc hMerge="1">
                  <a:txBody>
                    <a:bodyPr/>
                    <a:lstStyle/>
                    <a:p>
                      <a:endParaRPr lang="en-US"/>
                    </a:p>
                  </a:txBody>
                  <a:tcPr/>
                </a:tc>
                <a:tc hMerge="1">
                  <a:txBody>
                    <a:bodyPr/>
                    <a:lstStyle/>
                    <a:p>
                      <a:endParaRPr lang="en-US"/>
                    </a:p>
                  </a:txBody>
                  <a:tcPr/>
                </a:tc>
                <a:tc>
                  <a:txBody>
                    <a:bodyPr/>
                    <a:lstStyle/>
                    <a:p>
                      <a:pPr>
                        <a:lnSpc>
                          <a:spcPct val="115000"/>
                        </a:lnSpc>
                      </a:pPr>
                      <a:endParaRPr lang="en-US" sz="1400">
                        <a:latin typeface="Calibri"/>
                        <a:ea typeface="Times New Roman"/>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gridSpan="3">
                  <a:txBody>
                    <a:bodyPr/>
                    <a:lstStyle/>
                    <a:p>
                      <a:pPr marL="0" marR="0" algn="ctr">
                        <a:lnSpc>
                          <a:spcPct val="115000"/>
                        </a:lnSpc>
                        <a:spcBef>
                          <a:spcPts val="0"/>
                        </a:spcBef>
                        <a:spcAft>
                          <a:spcPts val="0"/>
                        </a:spcAft>
                      </a:pPr>
                      <a:r>
                        <a:rPr lang="en-US" sz="1400" dirty="0">
                          <a:solidFill>
                            <a:srgbClr val="000000"/>
                          </a:solidFill>
                          <a:latin typeface="Arial"/>
                          <a:ea typeface="Times New Roman"/>
                          <a:cs typeface="Times New Roman"/>
                        </a:rPr>
                        <a:t>Schools</a:t>
                      </a:r>
                      <a:endParaRPr lang="en-US" sz="1400"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D9F1"/>
                    </a:solidFill>
                  </a:tcPr>
                </a:tc>
                <a:tc hMerge="1">
                  <a:txBody>
                    <a:bodyPr/>
                    <a:lstStyle/>
                    <a:p>
                      <a:endParaRPr lang="en-US"/>
                    </a:p>
                  </a:txBody>
                  <a:tcPr/>
                </a:tc>
                <a:tc hMerge="1">
                  <a:txBody>
                    <a:bodyPr/>
                    <a:lstStyle/>
                    <a:p>
                      <a:endParaRPr lang="en-US"/>
                    </a:p>
                  </a:txBody>
                  <a:tcPr/>
                </a:tc>
              </a:tr>
              <a:tr h="490880">
                <a:tc>
                  <a:txBody>
                    <a:bodyPr/>
                    <a:lstStyle/>
                    <a:p>
                      <a:pPr marL="0" marR="0" algn="ctr">
                        <a:lnSpc>
                          <a:spcPct val="115000"/>
                        </a:lnSpc>
                        <a:spcBef>
                          <a:spcPts val="0"/>
                        </a:spcBef>
                        <a:spcAft>
                          <a:spcPts val="0"/>
                        </a:spcAft>
                      </a:pPr>
                      <a:r>
                        <a:rPr lang="en-US" sz="1400" b="1" dirty="0" smtClean="0">
                          <a:solidFill>
                            <a:srgbClr val="000000"/>
                          </a:solidFill>
                          <a:latin typeface="Arial"/>
                          <a:ea typeface="Times New Roman"/>
                          <a:cs typeface="Times New Roman"/>
                        </a:rPr>
                        <a:t>National</a:t>
                      </a:r>
                      <a:endParaRPr lang="en-US" sz="1400"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a:txBody>
                    <a:bodyPr/>
                    <a:lstStyle/>
                    <a:p>
                      <a:pPr marL="0" marR="0" algn="ctr">
                        <a:lnSpc>
                          <a:spcPct val="115000"/>
                        </a:lnSpc>
                        <a:spcBef>
                          <a:spcPts val="0"/>
                        </a:spcBef>
                        <a:spcAft>
                          <a:spcPts val="0"/>
                        </a:spcAft>
                      </a:pPr>
                      <a:r>
                        <a:rPr lang="en-US" sz="1400" b="1" dirty="0">
                          <a:solidFill>
                            <a:srgbClr val="000000"/>
                          </a:solidFill>
                          <a:latin typeface="Arial"/>
                          <a:ea typeface="Times New Roman"/>
                          <a:cs typeface="Times New Roman"/>
                        </a:rPr>
                        <a:t>Districts Covered</a:t>
                      </a:r>
                      <a:endParaRPr lang="en-US" sz="1400"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a:txBody>
                    <a:bodyPr/>
                    <a:lstStyle/>
                    <a:p>
                      <a:pPr marL="0" marR="0" algn="ctr">
                        <a:lnSpc>
                          <a:spcPct val="115000"/>
                        </a:lnSpc>
                        <a:spcBef>
                          <a:spcPts val="0"/>
                        </a:spcBef>
                        <a:spcAft>
                          <a:spcPts val="0"/>
                        </a:spcAft>
                      </a:pPr>
                      <a:r>
                        <a:rPr lang="en-US" sz="1400" b="1" dirty="0">
                          <a:solidFill>
                            <a:srgbClr val="000000"/>
                          </a:solidFill>
                          <a:latin typeface="Arial"/>
                          <a:ea typeface="Times New Roman"/>
                          <a:cs typeface="Times New Roman"/>
                        </a:rPr>
                        <a:t>Villages</a:t>
                      </a:r>
                      <a:r>
                        <a:rPr lang="en-US" sz="1400" b="1" dirty="0" smtClean="0">
                          <a:solidFill>
                            <a:srgbClr val="000000"/>
                          </a:solidFill>
                          <a:latin typeface="Arial"/>
                          <a:ea typeface="Times New Roman"/>
                          <a:cs typeface="Times New Roman"/>
                        </a:rPr>
                        <a:t>/ Blocks</a:t>
                      </a:r>
                      <a:endParaRPr lang="en-US" sz="1400"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a:txBody>
                    <a:bodyPr/>
                    <a:lstStyle/>
                    <a:p>
                      <a:pPr marL="0" marR="0" algn="ctr">
                        <a:lnSpc>
                          <a:spcPct val="115000"/>
                        </a:lnSpc>
                        <a:spcBef>
                          <a:spcPts val="0"/>
                        </a:spcBef>
                        <a:spcAft>
                          <a:spcPts val="0"/>
                        </a:spcAft>
                      </a:pPr>
                      <a:r>
                        <a:rPr lang="en-US" sz="1400" b="1">
                          <a:solidFill>
                            <a:srgbClr val="000000"/>
                          </a:solidFill>
                          <a:latin typeface="Arial"/>
                          <a:ea typeface="Times New Roman"/>
                          <a:cs typeface="Times New Roman"/>
                        </a:rPr>
                        <a:t>House Hold</a:t>
                      </a:r>
                      <a:endParaRPr lang="en-US" sz="140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a:txBody>
                    <a:bodyPr/>
                    <a:lstStyle/>
                    <a:p>
                      <a:pPr marL="0" marR="0" algn="ctr">
                        <a:lnSpc>
                          <a:spcPct val="115000"/>
                        </a:lnSpc>
                        <a:spcBef>
                          <a:spcPts val="0"/>
                        </a:spcBef>
                        <a:spcAft>
                          <a:spcPts val="0"/>
                        </a:spcAft>
                      </a:pPr>
                      <a:r>
                        <a:rPr lang="en-US" sz="1400" b="1" dirty="0">
                          <a:solidFill>
                            <a:srgbClr val="000000"/>
                          </a:solidFill>
                          <a:latin typeface="Arial"/>
                          <a:ea typeface="Times New Roman"/>
                          <a:cs typeface="Times New Roman"/>
                        </a:rPr>
                        <a:t>Female</a:t>
                      </a:r>
                      <a:endParaRPr lang="en-US" sz="1400"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a:txBody>
                    <a:bodyPr/>
                    <a:lstStyle/>
                    <a:p>
                      <a:pPr marL="0" marR="0" algn="ctr">
                        <a:lnSpc>
                          <a:spcPct val="115000"/>
                        </a:lnSpc>
                        <a:spcBef>
                          <a:spcPts val="0"/>
                        </a:spcBef>
                        <a:spcAft>
                          <a:spcPts val="0"/>
                        </a:spcAft>
                      </a:pPr>
                      <a:r>
                        <a:rPr lang="en-US" sz="1400" b="1" dirty="0">
                          <a:solidFill>
                            <a:srgbClr val="000000"/>
                          </a:solidFill>
                          <a:latin typeface="Arial"/>
                          <a:ea typeface="Times New Roman"/>
                          <a:cs typeface="Times New Roman"/>
                        </a:rPr>
                        <a:t>Male</a:t>
                      </a:r>
                      <a:endParaRPr lang="en-US" sz="1400"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a:txBody>
                    <a:bodyPr/>
                    <a:lstStyle/>
                    <a:p>
                      <a:pPr marL="0" marR="0" algn="ctr">
                        <a:lnSpc>
                          <a:spcPct val="115000"/>
                        </a:lnSpc>
                        <a:spcBef>
                          <a:spcPts val="0"/>
                        </a:spcBef>
                        <a:spcAft>
                          <a:spcPts val="0"/>
                        </a:spcAft>
                      </a:pPr>
                      <a:r>
                        <a:rPr lang="en-US" sz="1400" b="1" dirty="0">
                          <a:solidFill>
                            <a:srgbClr val="000000"/>
                          </a:solidFill>
                          <a:latin typeface="Arial"/>
                          <a:ea typeface="Times New Roman"/>
                          <a:cs typeface="Times New Roman"/>
                        </a:rPr>
                        <a:t>Total</a:t>
                      </a:r>
                      <a:endParaRPr lang="en-US" sz="1400"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a:txBody>
                    <a:bodyPr/>
                    <a:lstStyle/>
                    <a:p>
                      <a:pPr marL="0" marR="0" algn="ctr">
                        <a:lnSpc>
                          <a:spcPct val="115000"/>
                        </a:lnSpc>
                        <a:spcBef>
                          <a:spcPts val="0"/>
                        </a:spcBef>
                        <a:spcAft>
                          <a:spcPts val="0"/>
                        </a:spcAft>
                      </a:pPr>
                      <a:r>
                        <a:rPr lang="en-US" sz="1400" b="1" dirty="0">
                          <a:solidFill>
                            <a:srgbClr val="000000"/>
                          </a:solidFill>
                          <a:latin typeface="Arial"/>
                          <a:ea typeface="Times New Roman"/>
                          <a:cs typeface="Times New Roman"/>
                        </a:rPr>
                        <a:t>Mothers</a:t>
                      </a:r>
                      <a:endParaRPr lang="en-US" sz="1400"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a:txBody>
                    <a:bodyPr/>
                    <a:lstStyle/>
                    <a:p>
                      <a:pPr marL="0" marR="0" algn="ctr">
                        <a:lnSpc>
                          <a:spcPct val="115000"/>
                        </a:lnSpc>
                        <a:spcBef>
                          <a:spcPts val="0"/>
                        </a:spcBef>
                        <a:spcAft>
                          <a:spcPts val="0"/>
                        </a:spcAft>
                      </a:pPr>
                      <a:r>
                        <a:rPr lang="en-US" sz="1400" b="1" dirty="0">
                          <a:solidFill>
                            <a:srgbClr val="000000"/>
                          </a:solidFill>
                          <a:latin typeface="Arial"/>
                          <a:ea typeface="Times New Roman"/>
                          <a:cs typeface="Times New Roman"/>
                        </a:rPr>
                        <a:t>Gov.</a:t>
                      </a:r>
                      <a:endParaRPr lang="en-US" sz="1400"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a:txBody>
                    <a:bodyPr/>
                    <a:lstStyle/>
                    <a:p>
                      <a:pPr marL="0" marR="0" algn="ctr">
                        <a:lnSpc>
                          <a:spcPct val="115000"/>
                        </a:lnSpc>
                        <a:spcBef>
                          <a:spcPts val="0"/>
                        </a:spcBef>
                        <a:spcAft>
                          <a:spcPts val="0"/>
                        </a:spcAft>
                      </a:pPr>
                      <a:r>
                        <a:rPr lang="en-US" sz="1400" b="1" dirty="0">
                          <a:solidFill>
                            <a:srgbClr val="000000"/>
                          </a:solidFill>
                          <a:latin typeface="Arial"/>
                          <a:ea typeface="Times New Roman"/>
                          <a:cs typeface="Times New Roman"/>
                        </a:rPr>
                        <a:t>Pvt.</a:t>
                      </a:r>
                      <a:endParaRPr lang="en-US" sz="1400"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a:txBody>
                    <a:bodyPr/>
                    <a:lstStyle/>
                    <a:p>
                      <a:pPr marL="0" marR="0" algn="ctr">
                        <a:lnSpc>
                          <a:spcPct val="115000"/>
                        </a:lnSpc>
                        <a:spcBef>
                          <a:spcPts val="0"/>
                        </a:spcBef>
                        <a:spcAft>
                          <a:spcPts val="0"/>
                        </a:spcAft>
                      </a:pPr>
                      <a:r>
                        <a:rPr lang="en-US" sz="1400" b="1" dirty="0">
                          <a:solidFill>
                            <a:srgbClr val="000000"/>
                          </a:solidFill>
                          <a:latin typeface="Arial"/>
                          <a:ea typeface="Times New Roman"/>
                          <a:cs typeface="Times New Roman"/>
                        </a:rPr>
                        <a:t>Total</a:t>
                      </a:r>
                      <a:endParaRPr lang="en-US" sz="1400"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r>
              <a:tr h="839195">
                <a:tc>
                  <a:txBody>
                    <a:bodyPr/>
                    <a:lstStyle/>
                    <a:p>
                      <a:pPr marL="0" marR="0" algn="l">
                        <a:lnSpc>
                          <a:spcPct val="115000"/>
                        </a:lnSpc>
                        <a:spcBef>
                          <a:spcPts val="0"/>
                        </a:spcBef>
                        <a:spcAft>
                          <a:spcPts val="0"/>
                        </a:spcAft>
                      </a:pPr>
                      <a:r>
                        <a:rPr lang="en-US" sz="1400" b="1" dirty="0" smtClean="0">
                          <a:latin typeface="Arial"/>
                          <a:ea typeface="Calibri"/>
                          <a:cs typeface="Times New Roman"/>
                        </a:rPr>
                        <a:t>Rural</a:t>
                      </a:r>
                      <a:endParaRPr lang="en-US" sz="1400" b="1"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57C73"/>
                    </a:solidFill>
                  </a:tcPr>
                </a:tc>
                <a:tc>
                  <a:txBody>
                    <a:bodyPr/>
                    <a:lstStyle/>
                    <a:p>
                      <a:pPr marL="0" marR="0" algn="ctr">
                        <a:lnSpc>
                          <a:spcPct val="115000"/>
                        </a:lnSpc>
                        <a:spcBef>
                          <a:spcPts val="0"/>
                        </a:spcBef>
                        <a:spcAft>
                          <a:spcPts val="0"/>
                        </a:spcAft>
                      </a:pPr>
                      <a:r>
                        <a:rPr lang="en-US" sz="1400" b="1" dirty="0">
                          <a:solidFill>
                            <a:srgbClr val="000000"/>
                          </a:solidFill>
                          <a:latin typeface="Arial"/>
                          <a:ea typeface="Calibri"/>
                          <a:cs typeface="Times New Roman"/>
                        </a:rPr>
                        <a:t>136</a:t>
                      </a:r>
                      <a:endParaRPr lang="en-US" sz="1400" b="1"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57C73"/>
                    </a:solidFill>
                  </a:tcPr>
                </a:tc>
                <a:tc>
                  <a:txBody>
                    <a:bodyPr/>
                    <a:lstStyle/>
                    <a:p>
                      <a:pPr marL="0" marR="0" algn="ctr">
                        <a:lnSpc>
                          <a:spcPct val="115000"/>
                        </a:lnSpc>
                        <a:spcBef>
                          <a:spcPts val="0"/>
                        </a:spcBef>
                        <a:spcAft>
                          <a:spcPts val="0"/>
                        </a:spcAft>
                      </a:pPr>
                      <a:r>
                        <a:rPr lang="en-US" sz="1400" b="1" dirty="0">
                          <a:solidFill>
                            <a:srgbClr val="000000"/>
                          </a:solidFill>
                          <a:latin typeface="Arial"/>
                          <a:ea typeface="Calibri"/>
                          <a:cs typeface="Times New Roman"/>
                        </a:rPr>
                        <a:t>4,033</a:t>
                      </a:r>
                      <a:endParaRPr lang="en-US" sz="1400" b="1"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57C73"/>
                    </a:solidFill>
                  </a:tcPr>
                </a:tc>
                <a:tc>
                  <a:txBody>
                    <a:bodyPr/>
                    <a:lstStyle/>
                    <a:p>
                      <a:pPr marL="0" marR="0" algn="ctr">
                        <a:lnSpc>
                          <a:spcPct val="115000"/>
                        </a:lnSpc>
                        <a:spcBef>
                          <a:spcPts val="0"/>
                        </a:spcBef>
                        <a:spcAft>
                          <a:spcPts val="0"/>
                        </a:spcAft>
                      </a:pPr>
                      <a:r>
                        <a:rPr lang="en-US" sz="1400" b="1" dirty="0">
                          <a:solidFill>
                            <a:srgbClr val="000000"/>
                          </a:solidFill>
                          <a:latin typeface="Arial"/>
                          <a:ea typeface="Calibri"/>
                          <a:cs typeface="Times New Roman"/>
                        </a:rPr>
                        <a:t>80,209</a:t>
                      </a:r>
                      <a:endParaRPr lang="en-US" sz="1400" b="1"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57C73"/>
                    </a:solidFill>
                  </a:tcPr>
                </a:tc>
                <a:tc>
                  <a:txBody>
                    <a:bodyPr/>
                    <a:lstStyle/>
                    <a:p>
                      <a:pPr marL="0" marR="0" algn="ctr">
                        <a:lnSpc>
                          <a:spcPct val="115000"/>
                        </a:lnSpc>
                        <a:spcBef>
                          <a:spcPts val="0"/>
                        </a:spcBef>
                        <a:spcAft>
                          <a:spcPts val="0"/>
                        </a:spcAft>
                      </a:pPr>
                      <a:r>
                        <a:rPr lang="en-US" sz="1400" b="1" dirty="0">
                          <a:solidFill>
                            <a:srgbClr val="000000"/>
                          </a:solidFill>
                          <a:latin typeface="Arial"/>
                          <a:ea typeface="Calibri"/>
                          <a:cs typeface="Times New Roman"/>
                        </a:rPr>
                        <a:t>101,236</a:t>
                      </a:r>
                      <a:endParaRPr lang="en-US" sz="1400" b="1"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57C73"/>
                    </a:solidFill>
                  </a:tcPr>
                </a:tc>
                <a:tc>
                  <a:txBody>
                    <a:bodyPr/>
                    <a:lstStyle/>
                    <a:p>
                      <a:pPr marL="0" marR="0" algn="ctr">
                        <a:lnSpc>
                          <a:spcPct val="115000"/>
                        </a:lnSpc>
                        <a:spcBef>
                          <a:spcPts val="0"/>
                        </a:spcBef>
                        <a:spcAft>
                          <a:spcPts val="0"/>
                        </a:spcAft>
                      </a:pPr>
                      <a:r>
                        <a:rPr lang="en-US" sz="1400" b="1" dirty="0">
                          <a:solidFill>
                            <a:srgbClr val="000000"/>
                          </a:solidFill>
                          <a:latin typeface="Arial"/>
                          <a:ea typeface="Calibri"/>
                          <a:cs typeface="Times New Roman"/>
                        </a:rPr>
                        <a:t>143,241</a:t>
                      </a:r>
                      <a:endParaRPr lang="en-US" sz="1400" b="1"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57C73"/>
                    </a:solidFill>
                  </a:tcPr>
                </a:tc>
                <a:tc>
                  <a:txBody>
                    <a:bodyPr/>
                    <a:lstStyle/>
                    <a:p>
                      <a:pPr marL="0" marR="0" algn="ctr">
                        <a:lnSpc>
                          <a:spcPct val="115000"/>
                        </a:lnSpc>
                        <a:spcBef>
                          <a:spcPts val="0"/>
                        </a:spcBef>
                        <a:spcAft>
                          <a:spcPts val="0"/>
                        </a:spcAft>
                      </a:pPr>
                      <a:r>
                        <a:rPr lang="en-US" sz="1400" b="1" dirty="0">
                          <a:solidFill>
                            <a:srgbClr val="000000"/>
                          </a:solidFill>
                          <a:latin typeface="Arial"/>
                          <a:ea typeface="Calibri"/>
                          <a:cs typeface="Times New Roman"/>
                        </a:rPr>
                        <a:t>244,477</a:t>
                      </a:r>
                      <a:endParaRPr lang="en-US" sz="1400" b="1"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57C73"/>
                    </a:solidFill>
                  </a:tcPr>
                </a:tc>
                <a:tc>
                  <a:txBody>
                    <a:bodyPr/>
                    <a:lstStyle/>
                    <a:p>
                      <a:pPr marL="0" marR="0" algn="ctr">
                        <a:lnSpc>
                          <a:spcPct val="115000"/>
                        </a:lnSpc>
                        <a:spcBef>
                          <a:spcPts val="0"/>
                        </a:spcBef>
                        <a:spcAft>
                          <a:spcPts val="0"/>
                        </a:spcAft>
                      </a:pPr>
                      <a:r>
                        <a:rPr lang="en-US" sz="1400" b="1" dirty="0">
                          <a:solidFill>
                            <a:srgbClr val="000000"/>
                          </a:solidFill>
                          <a:latin typeface="Arial"/>
                          <a:ea typeface="Calibri"/>
                          <a:cs typeface="Times New Roman"/>
                        </a:rPr>
                        <a:t>81,417</a:t>
                      </a:r>
                      <a:endParaRPr lang="en-US" sz="1400" b="1"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57C73"/>
                    </a:solidFill>
                  </a:tcPr>
                </a:tc>
                <a:tc>
                  <a:txBody>
                    <a:bodyPr/>
                    <a:lstStyle/>
                    <a:p>
                      <a:pPr marL="0" marR="0" algn="ctr">
                        <a:lnSpc>
                          <a:spcPct val="115000"/>
                        </a:lnSpc>
                        <a:spcBef>
                          <a:spcPts val="0"/>
                        </a:spcBef>
                        <a:spcAft>
                          <a:spcPts val="0"/>
                        </a:spcAft>
                      </a:pPr>
                      <a:r>
                        <a:rPr lang="en-US" sz="1400" b="1" dirty="0">
                          <a:solidFill>
                            <a:srgbClr val="000000"/>
                          </a:solidFill>
                          <a:latin typeface="Arial"/>
                          <a:ea typeface="Calibri"/>
                          <a:cs typeface="Times New Roman"/>
                        </a:rPr>
                        <a:t>3,934</a:t>
                      </a:r>
                      <a:endParaRPr lang="en-US" sz="1400" b="1"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57C73"/>
                    </a:solidFill>
                  </a:tcPr>
                </a:tc>
                <a:tc>
                  <a:txBody>
                    <a:bodyPr/>
                    <a:lstStyle/>
                    <a:p>
                      <a:pPr marL="0" marR="0" algn="ctr">
                        <a:lnSpc>
                          <a:spcPct val="115000"/>
                        </a:lnSpc>
                        <a:spcBef>
                          <a:spcPts val="0"/>
                        </a:spcBef>
                        <a:spcAft>
                          <a:spcPts val="0"/>
                        </a:spcAft>
                      </a:pPr>
                      <a:r>
                        <a:rPr lang="en-US" sz="1400" b="1" dirty="0">
                          <a:solidFill>
                            <a:srgbClr val="000000"/>
                          </a:solidFill>
                          <a:latin typeface="Arial"/>
                          <a:ea typeface="Calibri"/>
                          <a:cs typeface="Times New Roman"/>
                        </a:rPr>
                        <a:t>1,660</a:t>
                      </a:r>
                      <a:endParaRPr lang="en-US" sz="1400" b="1"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57C73"/>
                    </a:solidFill>
                  </a:tcPr>
                </a:tc>
                <a:tc>
                  <a:txBody>
                    <a:bodyPr/>
                    <a:lstStyle/>
                    <a:p>
                      <a:pPr marL="0" marR="0" algn="ctr">
                        <a:lnSpc>
                          <a:spcPct val="115000"/>
                        </a:lnSpc>
                        <a:spcBef>
                          <a:spcPts val="0"/>
                        </a:spcBef>
                        <a:spcAft>
                          <a:spcPts val="0"/>
                        </a:spcAft>
                      </a:pPr>
                      <a:r>
                        <a:rPr lang="en-US" sz="1400" b="1" dirty="0">
                          <a:solidFill>
                            <a:srgbClr val="000000"/>
                          </a:solidFill>
                          <a:latin typeface="Arial"/>
                          <a:ea typeface="Calibri"/>
                          <a:cs typeface="Times New Roman"/>
                        </a:rPr>
                        <a:t>5,594</a:t>
                      </a:r>
                      <a:endParaRPr lang="en-US" sz="1400" b="1" dirty="0">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57C73"/>
                    </a:solidFill>
                  </a:tcPr>
                </a:tc>
              </a:tr>
              <a:tr h="245440">
                <a:tc>
                  <a:txBody>
                    <a:bodyPr/>
                    <a:lstStyle/>
                    <a:p>
                      <a:pPr marL="0" marR="0" algn="l">
                        <a:lnSpc>
                          <a:spcPct val="115000"/>
                        </a:lnSpc>
                        <a:spcBef>
                          <a:spcPts val="0"/>
                        </a:spcBef>
                        <a:spcAft>
                          <a:spcPts val="0"/>
                        </a:spcAft>
                      </a:pPr>
                      <a:r>
                        <a:rPr lang="en-US" sz="1400" dirty="0" smtClean="0">
                          <a:solidFill>
                            <a:schemeClr val="bg1"/>
                          </a:solidFill>
                          <a:latin typeface="Arial"/>
                          <a:ea typeface="Calibri"/>
                          <a:cs typeface="Times New Roman"/>
                        </a:rPr>
                        <a:t>Urban</a:t>
                      </a:r>
                      <a:endParaRPr lang="en-US" sz="1400" dirty="0">
                        <a:solidFill>
                          <a:schemeClr val="bg1"/>
                        </a:solidFill>
                        <a:latin typeface="Calibri"/>
                        <a:ea typeface="Calibri"/>
                        <a:cs typeface="Times New Roman"/>
                      </a:endParaRPr>
                    </a:p>
                  </a:txBody>
                  <a:tcPr marL="22089" marR="22089" marT="0"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1FA808"/>
                    </a:solidFill>
                  </a:tcPr>
                </a:tc>
                <a:tc>
                  <a:txBody>
                    <a:bodyPr/>
                    <a:lstStyle/>
                    <a:p>
                      <a:pPr marL="0" marR="0" algn="ctr">
                        <a:lnSpc>
                          <a:spcPct val="115000"/>
                        </a:lnSpc>
                        <a:spcBef>
                          <a:spcPts val="0"/>
                        </a:spcBef>
                        <a:spcAft>
                          <a:spcPts val="0"/>
                        </a:spcAft>
                      </a:pPr>
                      <a:r>
                        <a:rPr lang="en-US" sz="1400">
                          <a:solidFill>
                            <a:schemeClr val="bg1"/>
                          </a:solidFill>
                          <a:latin typeface="Arial"/>
                          <a:ea typeface="Calibri"/>
                          <a:cs typeface="Times New Roman"/>
                        </a:rPr>
                        <a:t>6</a:t>
                      </a:r>
                      <a:endParaRPr lang="en-US" sz="140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1FA808"/>
                    </a:solidFill>
                  </a:tcPr>
                </a:tc>
                <a:tc>
                  <a:txBody>
                    <a:bodyPr/>
                    <a:lstStyle/>
                    <a:p>
                      <a:pPr marL="0" marR="0" algn="ctr">
                        <a:lnSpc>
                          <a:spcPct val="115000"/>
                        </a:lnSpc>
                        <a:spcBef>
                          <a:spcPts val="0"/>
                        </a:spcBef>
                        <a:spcAft>
                          <a:spcPts val="0"/>
                        </a:spcAft>
                      </a:pPr>
                      <a:r>
                        <a:rPr lang="en-US" sz="1400" dirty="0">
                          <a:solidFill>
                            <a:schemeClr val="bg1"/>
                          </a:solidFill>
                          <a:latin typeface="Arial"/>
                          <a:ea typeface="Calibri"/>
                          <a:cs typeface="Times New Roman"/>
                        </a:rPr>
                        <a:t>193</a:t>
                      </a:r>
                      <a:endParaRPr lang="en-US" sz="1400" dirty="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1FA808"/>
                    </a:solidFill>
                  </a:tcPr>
                </a:tc>
                <a:tc>
                  <a:txBody>
                    <a:bodyPr/>
                    <a:lstStyle/>
                    <a:p>
                      <a:pPr marL="0" marR="0" algn="ctr">
                        <a:lnSpc>
                          <a:spcPct val="115000"/>
                        </a:lnSpc>
                        <a:spcBef>
                          <a:spcPts val="0"/>
                        </a:spcBef>
                        <a:spcAft>
                          <a:spcPts val="0"/>
                        </a:spcAft>
                      </a:pPr>
                      <a:r>
                        <a:rPr lang="en-US" sz="1400" dirty="0">
                          <a:solidFill>
                            <a:schemeClr val="bg1"/>
                          </a:solidFill>
                          <a:latin typeface="Arial"/>
                          <a:ea typeface="Calibri"/>
                          <a:cs typeface="Times New Roman"/>
                        </a:rPr>
                        <a:t>2,312</a:t>
                      </a:r>
                      <a:endParaRPr lang="en-US" sz="1400" dirty="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1FA808"/>
                    </a:solidFill>
                  </a:tcPr>
                </a:tc>
                <a:tc>
                  <a:txBody>
                    <a:bodyPr/>
                    <a:lstStyle/>
                    <a:p>
                      <a:pPr marL="0" marR="0" algn="ctr">
                        <a:lnSpc>
                          <a:spcPct val="115000"/>
                        </a:lnSpc>
                        <a:spcBef>
                          <a:spcPts val="0"/>
                        </a:spcBef>
                        <a:spcAft>
                          <a:spcPts val="0"/>
                        </a:spcAft>
                      </a:pPr>
                      <a:r>
                        <a:rPr lang="en-US" sz="1400" dirty="0">
                          <a:solidFill>
                            <a:schemeClr val="bg1"/>
                          </a:solidFill>
                          <a:latin typeface="Arial"/>
                          <a:ea typeface="Calibri"/>
                          <a:cs typeface="Times New Roman"/>
                        </a:rPr>
                        <a:t>2,930</a:t>
                      </a:r>
                      <a:endParaRPr lang="en-US" sz="1400" dirty="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1FA808"/>
                    </a:solidFill>
                  </a:tcPr>
                </a:tc>
                <a:tc>
                  <a:txBody>
                    <a:bodyPr/>
                    <a:lstStyle/>
                    <a:p>
                      <a:pPr marL="0" marR="0" algn="ctr">
                        <a:lnSpc>
                          <a:spcPct val="115000"/>
                        </a:lnSpc>
                        <a:spcBef>
                          <a:spcPts val="0"/>
                        </a:spcBef>
                        <a:spcAft>
                          <a:spcPts val="0"/>
                        </a:spcAft>
                      </a:pPr>
                      <a:r>
                        <a:rPr lang="en-US" sz="1400">
                          <a:solidFill>
                            <a:schemeClr val="bg1"/>
                          </a:solidFill>
                          <a:latin typeface="Arial"/>
                          <a:ea typeface="Calibri"/>
                          <a:cs typeface="Times New Roman"/>
                        </a:rPr>
                        <a:t>4,037</a:t>
                      </a:r>
                      <a:endParaRPr lang="en-US" sz="140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1FA808"/>
                    </a:solidFill>
                  </a:tcPr>
                </a:tc>
                <a:tc>
                  <a:txBody>
                    <a:bodyPr/>
                    <a:lstStyle/>
                    <a:p>
                      <a:pPr marL="0" marR="0" algn="ctr">
                        <a:lnSpc>
                          <a:spcPct val="115000"/>
                        </a:lnSpc>
                        <a:spcBef>
                          <a:spcPts val="0"/>
                        </a:spcBef>
                        <a:spcAft>
                          <a:spcPts val="0"/>
                        </a:spcAft>
                      </a:pPr>
                      <a:r>
                        <a:rPr lang="en-US" sz="1400" dirty="0">
                          <a:solidFill>
                            <a:schemeClr val="bg1"/>
                          </a:solidFill>
                          <a:latin typeface="Arial"/>
                          <a:ea typeface="Calibri"/>
                          <a:cs typeface="Times New Roman"/>
                        </a:rPr>
                        <a:t>6,967</a:t>
                      </a:r>
                      <a:endParaRPr lang="en-US" sz="1400" dirty="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1FA808"/>
                    </a:solidFill>
                  </a:tcPr>
                </a:tc>
                <a:tc>
                  <a:txBody>
                    <a:bodyPr/>
                    <a:lstStyle/>
                    <a:p>
                      <a:pPr marL="0" marR="0" algn="ctr">
                        <a:lnSpc>
                          <a:spcPct val="115000"/>
                        </a:lnSpc>
                        <a:spcBef>
                          <a:spcPts val="0"/>
                        </a:spcBef>
                        <a:spcAft>
                          <a:spcPts val="0"/>
                        </a:spcAft>
                      </a:pPr>
                      <a:r>
                        <a:rPr lang="en-US" sz="1400" dirty="0">
                          <a:solidFill>
                            <a:schemeClr val="bg1"/>
                          </a:solidFill>
                          <a:latin typeface="Arial"/>
                          <a:ea typeface="Calibri"/>
                          <a:cs typeface="Times New Roman"/>
                        </a:rPr>
                        <a:t>2,329</a:t>
                      </a:r>
                      <a:endParaRPr lang="en-US" sz="1400" dirty="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1FA808"/>
                    </a:solidFill>
                  </a:tcPr>
                </a:tc>
                <a:tc>
                  <a:txBody>
                    <a:bodyPr/>
                    <a:lstStyle/>
                    <a:p>
                      <a:pPr marL="0" marR="0" algn="ctr">
                        <a:lnSpc>
                          <a:spcPct val="115000"/>
                        </a:lnSpc>
                        <a:spcBef>
                          <a:spcPts val="0"/>
                        </a:spcBef>
                        <a:spcAft>
                          <a:spcPts val="0"/>
                        </a:spcAft>
                      </a:pPr>
                      <a:r>
                        <a:rPr lang="en-US" sz="1400" dirty="0">
                          <a:solidFill>
                            <a:schemeClr val="bg1"/>
                          </a:solidFill>
                          <a:latin typeface="Arial"/>
                          <a:ea typeface="Calibri"/>
                          <a:cs typeface="Times New Roman"/>
                        </a:rPr>
                        <a:t>183</a:t>
                      </a:r>
                      <a:endParaRPr lang="en-US" sz="1400" dirty="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1FA808"/>
                    </a:solidFill>
                  </a:tcPr>
                </a:tc>
                <a:tc>
                  <a:txBody>
                    <a:bodyPr/>
                    <a:lstStyle/>
                    <a:p>
                      <a:pPr marL="0" marR="0" algn="ctr">
                        <a:lnSpc>
                          <a:spcPct val="115000"/>
                        </a:lnSpc>
                        <a:spcBef>
                          <a:spcPts val="0"/>
                        </a:spcBef>
                        <a:spcAft>
                          <a:spcPts val="0"/>
                        </a:spcAft>
                      </a:pPr>
                      <a:r>
                        <a:rPr lang="en-US" sz="1400" dirty="0">
                          <a:solidFill>
                            <a:schemeClr val="bg1"/>
                          </a:solidFill>
                          <a:latin typeface="Arial"/>
                          <a:ea typeface="Calibri"/>
                          <a:cs typeface="Times New Roman"/>
                        </a:rPr>
                        <a:t>167</a:t>
                      </a:r>
                      <a:endParaRPr lang="en-US" sz="1400" dirty="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1FA808"/>
                    </a:solidFill>
                  </a:tcPr>
                </a:tc>
                <a:tc>
                  <a:txBody>
                    <a:bodyPr/>
                    <a:lstStyle/>
                    <a:p>
                      <a:pPr marL="0" marR="0" algn="ctr">
                        <a:lnSpc>
                          <a:spcPct val="115000"/>
                        </a:lnSpc>
                        <a:spcBef>
                          <a:spcPts val="0"/>
                        </a:spcBef>
                        <a:spcAft>
                          <a:spcPts val="0"/>
                        </a:spcAft>
                      </a:pPr>
                      <a:r>
                        <a:rPr lang="en-US" sz="1400" dirty="0">
                          <a:solidFill>
                            <a:schemeClr val="bg1"/>
                          </a:solidFill>
                          <a:latin typeface="Arial"/>
                          <a:ea typeface="Calibri"/>
                          <a:cs typeface="Times New Roman"/>
                        </a:rPr>
                        <a:t>350</a:t>
                      </a:r>
                      <a:endParaRPr lang="en-US" sz="1400" dirty="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1FA808"/>
                    </a:solidFill>
                  </a:tcPr>
                </a:tc>
              </a:tr>
              <a:tr h="490880">
                <a:tc>
                  <a:txBody>
                    <a:bodyPr/>
                    <a:lstStyle/>
                    <a:p>
                      <a:pPr marL="0" marR="0" algn="l">
                        <a:lnSpc>
                          <a:spcPct val="115000"/>
                        </a:lnSpc>
                        <a:spcBef>
                          <a:spcPts val="0"/>
                        </a:spcBef>
                        <a:spcAft>
                          <a:spcPts val="0"/>
                        </a:spcAft>
                      </a:pPr>
                      <a:r>
                        <a:rPr lang="en-US" sz="1400" b="1" dirty="0" smtClean="0">
                          <a:solidFill>
                            <a:schemeClr val="bg1"/>
                          </a:solidFill>
                          <a:latin typeface="Arial"/>
                          <a:ea typeface="Calibri"/>
                          <a:cs typeface="Times New Roman"/>
                        </a:rPr>
                        <a:t>Rural + </a:t>
                      </a:r>
                    </a:p>
                    <a:p>
                      <a:pPr marL="0" marR="0" algn="l">
                        <a:lnSpc>
                          <a:spcPct val="115000"/>
                        </a:lnSpc>
                        <a:spcBef>
                          <a:spcPts val="0"/>
                        </a:spcBef>
                        <a:spcAft>
                          <a:spcPts val="0"/>
                        </a:spcAft>
                      </a:pPr>
                      <a:r>
                        <a:rPr lang="en-US" sz="1400" b="1" dirty="0" smtClean="0">
                          <a:solidFill>
                            <a:schemeClr val="bg1"/>
                          </a:solidFill>
                          <a:latin typeface="Arial"/>
                          <a:ea typeface="Calibri"/>
                          <a:cs typeface="Times New Roman"/>
                        </a:rPr>
                        <a:t>Urban</a:t>
                      </a:r>
                      <a:endParaRPr lang="en-US" sz="1400" b="1" dirty="0">
                        <a:solidFill>
                          <a:schemeClr val="bg1"/>
                        </a:solidFill>
                        <a:latin typeface="Calibri"/>
                        <a:ea typeface="Calibri"/>
                        <a:cs typeface="Times New Roman"/>
                      </a:endParaRPr>
                    </a:p>
                  </a:txBody>
                  <a:tcPr marL="22089" marR="22089" marT="0"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gn="ctr">
                        <a:lnSpc>
                          <a:spcPct val="115000"/>
                        </a:lnSpc>
                        <a:spcBef>
                          <a:spcPts val="0"/>
                        </a:spcBef>
                        <a:spcAft>
                          <a:spcPts val="0"/>
                        </a:spcAft>
                      </a:pPr>
                      <a:r>
                        <a:rPr lang="en-US" sz="1400" b="1" dirty="0">
                          <a:solidFill>
                            <a:schemeClr val="bg1"/>
                          </a:solidFill>
                          <a:latin typeface="Arial"/>
                          <a:ea typeface="Calibri"/>
                          <a:cs typeface="Times New Roman"/>
                        </a:rPr>
                        <a:t>142</a:t>
                      </a:r>
                      <a:endParaRPr lang="en-US" sz="1400" b="1" dirty="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gn="ctr">
                        <a:lnSpc>
                          <a:spcPct val="115000"/>
                        </a:lnSpc>
                        <a:spcBef>
                          <a:spcPts val="0"/>
                        </a:spcBef>
                        <a:spcAft>
                          <a:spcPts val="0"/>
                        </a:spcAft>
                      </a:pPr>
                      <a:r>
                        <a:rPr lang="en-US" sz="1400" b="1" dirty="0">
                          <a:solidFill>
                            <a:schemeClr val="bg1"/>
                          </a:solidFill>
                          <a:latin typeface="Arial"/>
                          <a:ea typeface="Calibri"/>
                          <a:cs typeface="Times New Roman"/>
                        </a:rPr>
                        <a:t>4,226</a:t>
                      </a:r>
                      <a:endParaRPr lang="en-US" sz="1400" b="1" dirty="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gn="ctr">
                        <a:lnSpc>
                          <a:spcPct val="115000"/>
                        </a:lnSpc>
                        <a:spcBef>
                          <a:spcPts val="0"/>
                        </a:spcBef>
                        <a:spcAft>
                          <a:spcPts val="0"/>
                        </a:spcAft>
                      </a:pPr>
                      <a:r>
                        <a:rPr lang="en-US" sz="1400" b="1" dirty="0">
                          <a:solidFill>
                            <a:schemeClr val="bg1"/>
                          </a:solidFill>
                          <a:latin typeface="Arial"/>
                          <a:ea typeface="Calibri"/>
                          <a:cs typeface="Times New Roman"/>
                        </a:rPr>
                        <a:t>82,521</a:t>
                      </a:r>
                      <a:endParaRPr lang="en-US" sz="1400" b="1" dirty="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gn="ctr">
                        <a:lnSpc>
                          <a:spcPct val="115000"/>
                        </a:lnSpc>
                        <a:spcBef>
                          <a:spcPts val="0"/>
                        </a:spcBef>
                        <a:spcAft>
                          <a:spcPts val="0"/>
                        </a:spcAft>
                      </a:pPr>
                      <a:r>
                        <a:rPr lang="en-US" sz="1400" b="1" dirty="0">
                          <a:solidFill>
                            <a:schemeClr val="bg1"/>
                          </a:solidFill>
                          <a:latin typeface="Arial"/>
                          <a:ea typeface="Calibri"/>
                          <a:cs typeface="Times New Roman"/>
                        </a:rPr>
                        <a:t>104,166</a:t>
                      </a:r>
                      <a:endParaRPr lang="en-US" sz="1400" b="1" dirty="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gn="ctr">
                        <a:lnSpc>
                          <a:spcPct val="115000"/>
                        </a:lnSpc>
                        <a:spcBef>
                          <a:spcPts val="0"/>
                        </a:spcBef>
                        <a:spcAft>
                          <a:spcPts val="0"/>
                        </a:spcAft>
                      </a:pPr>
                      <a:r>
                        <a:rPr lang="en-US" sz="1400" b="1" dirty="0">
                          <a:solidFill>
                            <a:schemeClr val="bg1"/>
                          </a:solidFill>
                          <a:latin typeface="Arial"/>
                          <a:ea typeface="Calibri"/>
                          <a:cs typeface="Times New Roman"/>
                        </a:rPr>
                        <a:t>147,278</a:t>
                      </a:r>
                      <a:endParaRPr lang="en-US" sz="1400" b="1" dirty="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gn="ctr">
                        <a:lnSpc>
                          <a:spcPct val="115000"/>
                        </a:lnSpc>
                        <a:spcBef>
                          <a:spcPts val="0"/>
                        </a:spcBef>
                        <a:spcAft>
                          <a:spcPts val="0"/>
                        </a:spcAft>
                      </a:pPr>
                      <a:r>
                        <a:rPr lang="en-US" sz="1400" b="1" dirty="0">
                          <a:solidFill>
                            <a:schemeClr val="bg1"/>
                          </a:solidFill>
                          <a:latin typeface="Arial"/>
                          <a:ea typeface="Calibri"/>
                          <a:cs typeface="Times New Roman"/>
                        </a:rPr>
                        <a:t>251,444</a:t>
                      </a:r>
                      <a:endParaRPr lang="en-US" sz="1400" b="1" dirty="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gn="ctr">
                        <a:lnSpc>
                          <a:spcPct val="115000"/>
                        </a:lnSpc>
                        <a:spcBef>
                          <a:spcPts val="0"/>
                        </a:spcBef>
                        <a:spcAft>
                          <a:spcPts val="0"/>
                        </a:spcAft>
                      </a:pPr>
                      <a:r>
                        <a:rPr lang="en-US" sz="1400" b="1" dirty="0">
                          <a:solidFill>
                            <a:schemeClr val="bg1"/>
                          </a:solidFill>
                          <a:latin typeface="Arial"/>
                          <a:ea typeface="Calibri"/>
                          <a:cs typeface="Times New Roman"/>
                        </a:rPr>
                        <a:t>83,746</a:t>
                      </a:r>
                      <a:endParaRPr lang="en-US" sz="1400" b="1" dirty="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gn="ctr">
                        <a:lnSpc>
                          <a:spcPct val="115000"/>
                        </a:lnSpc>
                        <a:spcBef>
                          <a:spcPts val="0"/>
                        </a:spcBef>
                        <a:spcAft>
                          <a:spcPts val="0"/>
                        </a:spcAft>
                      </a:pPr>
                      <a:r>
                        <a:rPr lang="en-US" sz="1400" b="1" dirty="0">
                          <a:solidFill>
                            <a:schemeClr val="bg1"/>
                          </a:solidFill>
                          <a:latin typeface="Arial"/>
                          <a:ea typeface="Calibri"/>
                          <a:cs typeface="Times New Roman"/>
                        </a:rPr>
                        <a:t>4,117</a:t>
                      </a:r>
                      <a:endParaRPr lang="en-US" sz="1400" b="1" dirty="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gn="ctr">
                        <a:lnSpc>
                          <a:spcPct val="115000"/>
                        </a:lnSpc>
                        <a:spcBef>
                          <a:spcPts val="0"/>
                        </a:spcBef>
                        <a:spcAft>
                          <a:spcPts val="0"/>
                        </a:spcAft>
                      </a:pPr>
                      <a:r>
                        <a:rPr lang="en-US" sz="1400" b="1" dirty="0">
                          <a:solidFill>
                            <a:schemeClr val="bg1"/>
                          </a:solidFill>
                          <a:latin typeface="Arial"/>
                          <a:ea typeface="Calibri"/>
                          <a:cs typeface="Times New Roman"/>
                        </a:rPr>
                        <a:t>1,827</a:t>
                      </a:r>
                      <a:endParaRPr lang="en-US" sz="1400" b="1" dirty="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gn="ctr">
                        <a:lnSpc>
                          <a:spcPct val="115000"/>
                        </a:lnSpc>
                        <a:spcBef>
                          <a:spcPts val="0"/>
                        </a:spcBef>
                        <a:spcAft>
                          <a:spcPts val="0"/>
                        </a:spcAft>
                      </a:pPr>
                      <a:r>
                        <a:rPr lang="en-US" sz="1400" b="1" dirty="0">
                          <a:solidFill>
                            <a:schemeClr val="bg1"/>
                          </a:solidFill>
                          <a:latin typeface="Arial"/>
                          <a:ea typeface="Calibri"/>
                          <a:cs typeface="Times New Roman"/>
                        </a:rPr>
                        <a:t>5,944</a:t>
                      </a:r>
                      <a:endParaRPr lang="en-US" sz="1400" b="1" dirty="0">
                        <a:solidFill>
                          <a:schemeClr val="bg1"/>
                        </a:solidFill>
                        <a:latin typeface="Calibri"/>
                        <a:ea typeface="Calibri"/>
                        <a:cs typeface="Times New Roman"/>
                      </a:endParaRPr>
                    </a:p>
                  </a:txBody>
                  <a:tcPr marL="22089" marR="220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r>
            </a:tbl>
          </a:graphicData>
        </a:graphic>
      </p:graphicFrame>
    </p:spTree>
    <p:extLst>
      <p:ext uri="{BB962C8B-B14F-4D97-AF65-F5344CB8AC3E}">
        <p14:creationId xmlns:p14="http://schemas.microsoft.com/office/powerpoint/2010/main" val="203227484"/>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Echo 8">
    <a:dk1>
      <a:srgbClr val="000000"/>
    </a:dk1>
    <a:lt1>
      <a:srgbClr val="FFFFFF"/>
    </a:lt1>
    <a:dk2>
      <a:srgbClr val="000000"/>
    </a:dk2>
    <a:lt2>
      <a:srgbClr val="666699"/>
    </a:lt2>
    <a:accent1>
      <a:srgbClr val="FF9900"/>
    </a:accent1>
    <a:accent2>
      <a:srgbClr val="FF0000"/>
    </a:accent2>
    <a:accent3>
      <a:srgbClr val="FFFFFF"/>
    </a:accent3>
    <a:accent4>
      <a:srgbClr val="000000"/>
    </a:accent4>
    <a:accent5>
      <a:srgbClr val="FFCAAA"/>
    </a:accent5>
    <a:accent6>
      <a:srgbClr val="E70000"/>
    </a:accent6>
    <a:hlink>
      <a:srgbClr val="336699"/>
    </a:hlink>
    <a:folHlink>
      <a:srgbClr val="808080"/>
    </a:folHlink>
  </a:clrScheme>
  <a:fontScheme name="Echo">
    <a:majorFont>
      <a:latin typeface="Candara"/>
      <a:ea typeface=""/>
      <a:cs typeface=""/>
    </a:majorFont>
    <a:minorFont>
      <a:latin typeface="Candar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Retrospect</Template>
  <TotalTime>191</TotalTime>
  <Words>2536</Words>
  <Application>Microsoft Office PowerPoint</Application>
  <PresentationFormat>Widescreen</PresentationFormat>
  <Paragraphs>425</Paragraphs>
  <Slides>24</Slides>
  <Notes>4</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24</vt:i4>
      </vt:variant>
    </vt:vector>
  </HeadingPairs>
  <TitlesOfParts>
    <vt:vector size="32" baseType="lpstr">
      <vt:lpstr>Arial</vt:lpstr>
      <vt:lpstr>Calibri</vt:lpstr>
      <vt:lpstr>Calibri Light</vt:lpstr>
      <vt:lpstr>Symbol</vt:lpstr>
      <vt:lpstr>Times New Roman</vt:lpstr>
      <vt:lpstr>Wingdings</vt:lpstr>
      <vt:lpstr>Retrospect</vt:lpstr>
      <vt:lpstr>Microsoft Excel Chart</vt:lpstr>
      <vt:lpstr>Financing  ECE- ECD In Pakistan </vt:lpstr>
      <vt:lpstr>PowerPoint Presentation</vt:lpstr>
      <vt:lpstr>Pre-School Enrollment (3-5 Years) – Rural</vt:lpstr>
      <vt:lpstr>PowerPoint Presentation</vt:lpstr>
      <vt:lpstr>Provincial Trends (rural)-  Out of School Children </vt:lpstr>
      <vt:lpstr>Children not attending any pre-school 3 to 5 yrs  </vt:lpstr>
      <vt:lpstr>PowerPoint Presentation</vt:lpstr>
      <vt:lpstr>ECE: What is promised  (National Education Policy -NEP 2009 &amp; Article 25 A – Right to Education –for  5-16 years 2010)</vt:lpstr>
      <vt:lpstr>PowerPoint Presentation</vt:lpstr>
      <vt:lpstr>Quality  - Excellent National Curriculum &amp; Standards - </vt:lpstr>
      <vt:lpstr>ECE in Pakistan: What we have…</vt:lpstr>
      <vt:lpstr>Are Schools Ready?</vt:lpstr>
      <vt:lpstr>Sector Plans in Pakistan- 2010-2013 A Provincial Business after 18th Constitutional Amendment 2010  </vt:lpstr>
      <vt:lpstr>PowerPoint Presentation</vt:lpstr>
      <vt:lpstr>Punjab Education  Sector Plan 2013-18 </vt:lpstr>
      <vt:lpstr>Financing ECE- template for costing  </vt:lpstr>
      <vt:lpstr>A typical costing sheet ESP – (Sindh)   </vt:lpstr>
      <vt:lpstr>Punjab ESP – ECE Costing –  a minimalist approach </vt:lpstr>
      <vt:lpstr>Balochistan Costing 2014-18</vt:lpstr>
      <vt:lpstr>Assumptions in Costing- Sindh  - ESP/GPE </vt:lpstr>
      <vt:lpstr>Sources of Financing for ECE –ECD </vt:lpstr>
      <vt:lpstr>Costing in ECE very new and fragile </vt:lpstr>
      <vt:lpstr>PowerPoint Presentation</vt:lpstr>
      <vt:lpstr>Annex-  ASER 2012 – SAMPLE DISTRIBUTION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27</cp:revision>
  <dcterms:created xsi:type="dcterms:W3CDTF">2013-11-19T23:00:44Z</dcterms:created>
  <dcterms:modified xsi:type="dcterms:W3CDTF">2013-11-27T02:29:28Z</dcterms:modified>
</cp:coreProperties>
</file>